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0" r:id="rId2"/>
  </p:sldMasterIdLst>
  <p:notesMasterIdLst>
    <p:notesMasterId r:id="rId18"/>
  </p:notesMasterIdLst>
  <p:sldIdLst>
    <p:sldId id="550" r:id="rId3"/>
    <p:sldId id="530" r:id="rId4"/>
    <p:sldId id="538" r:id="rId5"/>
    <p:sldId id="540" r:id="rId6"/>
    <p:sldId id="541" r:id="rId7"/>
    <p:sldId id="542" r:id="rId8"/>
    <p:sldId id="543" r:id="rId9"/>
    <p:sldId id="544" r:id="rId10"/>
    <p:sldId id="552" r:id="rId11"/>
    <p:sldId id="551" r:id="rId12"/>
    <p:sldId id="545" r:id="rId13"/>
    <p:sldId id="546" r:id="rId14"/>
    <p:sldId id="548" r:id="rId15"/>
    <p:sldId id="547" r:id="rId16"/>
    <p:sldId id="54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9" autoAdjust="0"/>
    <p:restoredTop sz="94660"/>
  </p:normalViewPr>
  <p:slideViewPr>
    <p:cSldViewPr>
      <p:cViewPr>
        <p:scale>
          <a:sx n="66" d="100"/>
          <a:sy n="66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AB386-5E0F-4149-AE31-BDFF0EA471A0}" type="datetimeFigureOut">
              <a:rPr lang="en-CA" smtClean="0"/>
              <a:t>2017-04-27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63D8-FEA0-4738-BFD5-A2AA40A535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15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9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03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252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963D8-FEA0-4738-BFD5-A2AA40A5355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8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7407-6AD9-4D1D-8EB6-4C762C8DEFB7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8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672-A7E4-4BEA-9069-6C2A1530FF0D}" type="datetime1">
              <a:rPr lang="en-CA" smtClean="0"/>
              <a:t>2017-04-27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5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EF88-D98A-4922-B2E1-95B37C6CCBAC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77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54DC-2BC1-47A4-8230-2193F97DF149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98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8770-D7A8-4C9C-868B-5A988D2CA0D6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35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798C-78B7-43E0-AD23-DCB1907682D7}" type="datetime1">
              <a:rPr lang="en-CA" smtClean="0"/>
              <a:t>2017-04-27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59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3D7-511A-4402-8A56-03B002E86481}" type="datetime1">
              <a:rPr lang="en-CA" smtClean="0"/>
              <a:t>2017-04-27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26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95C1-0C94-4CBE-9F39-3ABBB8B6EE17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6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0704-28DA-4458-8CD2-2A9568F8323D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00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7407-6AD9-4D1D-8EB6-4C762C8DEFB7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1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2EF9-3094-41A4-94C4-4F6A14C26AB6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4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2EF9-3094-41A4-94C4-4F6A14C26AB6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33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2A6A-C11D-4E95-9555-1F2E6425D4E9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E00F-C603-4CA0-84AD-CBB957A2DFD0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3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917B-B864-4E89-90EA-19224E95B3E4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775-966C-440E-930B-94C862F3D2A4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1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A0CA-56A7-4E43-BD15-B648E7D3ACF2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35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009-F024-480E-853E-8B414004EBB6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07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549-037E-43E4-8ACB-46E972596F63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48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D672-A7E4-4BEA-9069-6C2A1530FF0D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31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EF88-D98A-4922-B2E1-95B37C6CCBAC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35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54DC-2BC1-47A4-8230-2193F97DF149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8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2A6A-C11D-4E95-9555-1F2E6425D4E9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395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8770-D7A8-4C9C-868B-5A988D2CA0D6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24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798C-78B7-43E0-AD23-DCB1907682D7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56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53D7-511A-4402-8A56-03B002E86481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5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95C1-0C94-4CBE-9F39-3ABBB8B6EE17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89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0704-28DA-4458-8CD2-2A9568F8323D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E00F-C603-4CA0-84AD-CBB957A2DFD0}" type="datetime1">
              <a:rPr lang="en-CA" smtClean="0"/>
              <a:t>2017-04-27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0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917B-B864-4E89-90EA-19224E95B3E4}" type="datetime1">
              <a:rPr lang="en-CA" smtClean="0"/>
              <a:t>2017-04-27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7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6775-966C-440E-930B-94C862F3D2A4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72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A0CA-56A7-4E43-BD15-B648E7D3ACF2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82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B009-F024-480E-853E-8B414004EBB6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21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3549-037E-43E4-8ACB-46E972596F63}" type="datetime1">
              <a:rPr lang="en-CA" smtClean="0"/>
              <a:t>2017-04-27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8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BAF311-498D-4933-9E71-08BB2A56985E}" type="datetime1">
              <a:rPr lang="en-CA" smtClean="0"/>
              <a:t>2017-04-27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3A23-2AB0-408A-99BA-17395E2A2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20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BAF311-498D-4933-9E71-08BB2A56985E}" type="datetime1">
              <a:rPr lang="en-CA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2017-04-27</a:t>
            </a:fld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3A23-2AB0-408A-99BA-17395E2A2800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47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ranatlas.net/index.html?module=module.language-distribution.chahar_mahal_va_bakhtiari" TargetMode="External"/><Relationship Id="rId2" Type="http://schemas.openxmlformats.org/officeDocument/2006/relationships/hyperlink" Target="http://iranatlas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2190" y="5477796"/>
            <a:ext cx="1022298" cy="1191564"/>
          </a:xfrm>
          <a:prstGeom prst="rect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02681"/>
            <a:ext cx="8784976" cy="1636610"/>
          </a:xfrm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r>
              <a:rPr lang="en-CA" sz="2400" cap="small" dirty="0" smtClean="0">
                <a:solidFill>
                  <a:schemeClr val="tx1">
                    <a:lumMod val="65000"/>
                  </a:schemeClr>
                </a:solidFill>
                <a:effectLst/>
                <a:latin typeface="+mn-lt"/>
                <a:cs typeface="Gisha" panose="020B0502040204020203" pitchFamily="34" charset="-79"/>
              </a:rPr>
              <a:t>NACIL 2017 Stony Brook</a:t>
            </a:r>
            <a:r>
              <a:rPr lang="en-CA" sz="2400" cap="small" dirty="0" smtClean="0">
                <a:solidFill>
                  <a:schemeClr val="tx1">
                    <a:lumMod val="65000"/>
                  </a:schemeClr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CA" sz="2400" cap="small" dirty="0" smtClean="0">
                <a:solidFill>
                  <a:schemeClr val="tx1">
                    <a:lumMod val="65000"/>
                  </a:schemeClr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700" cap="small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CA" sz="2400" cap="small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CA" sz="2400" cap="small" dirty="0">
                <a:solidFill>
                  <a:schemeClr val="tx1">
                    <a:lumMod val="6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CA" sz="3600" b="1" dirty="0">
                <a:latin typeface="+mn-lt"/>
                <a:cs typeface="Times New Roman" pitchFamily="18" charset="0"/>
              </a:rPr>
              <a:t>S</a:t>
            </a:r>
            <a:r>
              <a:rPr lang="en-CA" sz="2800" b="1" dirty="0">
                <a:latin typeface="+mn-lt"/>
                <a:cs typeface="Times New Roman" pitchFamily="18" charset="0"/>
              </a:rPr>
              <a:t>alient </a:t>
            </a:r>
            <a:r>
              <a:rPr lang="en-CA" sz="3600" b="1" dirty="0">
                <a:latin typeface="+mn-lt"/>
                <a:cs typeface="Times New Roman" pitchFamily="18" charset="0"/>
              </a:rPr>
              <a:t>L</a:t>
            </a:r>
            <a:r>
              <a:rPr lang="en-CA" sz="2800" b="1" dirty="0">
                <a:latin typeface="+mn-lt"/>
                <a:cs typeface="Times New Roman" pitchFamily="18" charset="0"/>
              </a:rPr>
              <a:t>inguistic </a:t>
            </a:r>
            <a:r>
              <a:rPr lang="en-CA" sz="3600" b="1" dirty="0">
                <a:latin typeface="+mn-lt"/>
                <a:cs typeface="Times New Roman" pitchFamily="18" charset="0"/>
              </a:rPr>
              <a:t>F</a:t>
            </a:r>
            <a:r>
              <a:rPr lang="en-CA" sz="2800" b="1" dirty="0">
                <a:latin typeface="+mn-lt"/>
                <a:cs typeface="Times New Roman" pitchFamily="18" charset="0"/>
              </a:rPr>
              <a:t>eatures and </a:t>
            </a:r>
            <a:r>
              <a:rPr lang="en-CA" sz="3600" b="1" dirty="0">
                <a:latin typeface="+mn-lt"/>
                <a:cs typeface="Times New Roman" pitchFamily="18" charset="0"/>
              </a:rPr>
              <a:t>I</a:t>
            </a:r>
            <a:r>
              <a:rPr lang="en-CA" sz="2800" b="1" dirty="0">
                <a:latin typeface="+mn-lt"/>
                <a:cs typeface="Times New Roman" pitchFamily="18" charset="0"/>
              </a:rPr>
              <a:t>soglosses in </a:t>
            </a:r>
            <a:r>
              <a:rPr lang="en-CA" sz="3600" b="1" dirty="0">
                <a:latin typeface="+mn-lt"/>
                <a:cs typeface="Times New Roman" pitchFamily="18" charset="0"/>
              </a:rPr>
              <a:t>C</a:t>
            </a:r>
            <a:r>
              <a:rPr lang="en-CA" sz="2800" b="1" dirty="0">
                <a:latin typeface="+mn-lt"/>
                <a:cs typeface="Times New Roman" pitchFamily="18" charset="0"/>
              </a:rPr>
              <a:t>hahar </a:t>
            </a:r>
            <a:r>
              <a:rPr lang="en-CA" sz="3600" b="1" dirty="0">
                <a:latin typeface="+mn-lt"/>
                <a:cs typeface="Times New Roman" pitchFamily="18" charset="0"/>
              </a:rPr>
              <a:t>M</a:t>
            </a:r>
            <a:r>
              <a:rPr lang="en-CA" sz="2800" b="1" dirty="0">
                <a:latin typeface="+mn-lt"/>
                <a:cs typeface="Times New Roman" pitchFamily="18" charset="0"/>
              </a:rPr>
              <a:t>ahal va </a:t>
            </a:r>
            <a:r>
              <a:rPr lang="en-CA" sz="3600" b="1" dirty="0">
                <a:latin typeface="+mn-lt"/>
                <a:cs typeface="Times New Roman" pitchFamily="18" charset="0"/>
              </a:rPr>
              <a:t>B</a:t>
            </a:r>
            <a:r>
              <a:rPr lang="en-CA" sz="2800" b="1" dirty="0">
                <a:latin typeface="+mn-lt"/>
                <a:cs typeface="Times New Roman" pitchFamily="18" charset="0"/>
              </a:rPr>
              <a:t>akhtiari </a:t>
            </a:r>
            <a:r>
              <a:rPr lang="en-CA" sz="3600" b="1" dirty="0">
                <a:latin typeface="+mn-lt"/>
                <a:cs typeface="Times New Roman" pitchFamily="18" charset="0"/>
              </a:rPr>
              <a:t>P</a:t>
            </a:r>
            <a:r>
              <a:rPr lang="en-CA" sz="2800" b="1" dirty="0">
                <a:latin typeface="+mn-lt"/>
                <a:cs typeface="Times New Roman" pitchFamily="18" charset="0"/>
              </a:rPr>
              <a:t>rovince, </a:t>
            </a:r>
            <a:r>
              <a:rPr lang="en-CA" sz="3600" b="1" dirty="0">
                <a:latin typeface="+mn-lt"/>
                <a:cs typeface="Times New Roman" pitchFamily="18" charset="0"/>
              </a:rPr>
              <a:t>I</a:t>
            </a:r>
            <a:r>
              <a:rPr lang="en-CA" sz="2800" b="1" dirty="0">
                <a:latin typeface="+mn-lt"/>
                <a:cs typeface="Times New Roman" pitchFamily="18" charset="0"/>
              </a:rPr>
              <a:t>ran</a:t>
            </a:r>
            <a:endParaRPr lang="fr-FR" sz="2800" i="1" cap="small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000" y="4636372"/>
            <a:ext cx="8550696" cy="645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dirty="0" smtClean="0">
                <a:solidFill>
                  <a:prstClr val="white">
                    <a:lumMod val="65000"/>
                  </a:prstClr>
                </a:solidFill>
                <a:latin typeface="+mn-lt"/>
                <a:cs typeface="Gisha" panose="020B0502040204020203" pitchFamily="34" charset="-79"/>
              </a:rPr>
              <a:t>Mortaza Taheri-Ardali, Shahrekord University</a:t>
            </a:r>
            <a:endParaRPr lang="en-CA" sz="2200" dirty="0" smtClean="0">
              <a:solidFill>
                <a:prstClr val="white">
                  <a:lumMod val="65000"/>
                </a:prstClr>
              </a:solidFill>
              <a:latin typeface="+mn-lt"/>
              <a:cs typeface="Gisha" panose="020B0502040204020203" pitchFamily="34" charset="-79"/>
            </a:endParaRPr>
          </a:p>
        </p:txBody>
      </p:sp>
      <p:pic>
        <p:nvPicPr>
          <p:cNvPr id="6" name="Picture 5" descr="C:\Users\Erik\Documents\Carleton\Recherches et carriere\Atlas\Atlas team and team meetings\Atlas project header 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 bwMode="auto">
          <a:xfrm>
            <a:off x="0" y="1844824"/>
            <a:ext cx="9144000" cy="276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https://encrypted-tbn3.gstatic.com/images?q=tbn:ANd9GcRk5n3nhIgCcau8slrV2nIUBBR1GmX6Di93fTJvCzcusmMZhH11uYF86Q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80" y="5483224"/>
            <a:ext cx="901792" cy="1050493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588310"/>
            <a:ext cx="7687690" cy="1400530"/>
          </a:xfrm>
        </p:spPr>
        <p:txBody>
          <a:bodyPr/>
          <a:lstStyle/>
          <a:p>
            <a:r>
              <a:rPr lang="en-CA" dirty="0">
                <a:latin typeface="+mn-lt"/>
                <a:cs typeface="Gisha" pitchFamily="34" charset="-79"/>
              </a:rPr>
              <a:t>D</a:t>
            </a:r>
            <a:r>
              <a:rPr lang="en-CA" dirty="0" smtClean="0">
                <a:latin typeface="+mn-lt"/>
                <a:cs typeface="Gisha" pitchFamily="34" charset="-79"/>
              </a:rPr>
              <a:t>iphthongs </a:t>
            </a:r>
            <a:r>
              <a:rPr lang="en-CA" dirty="0">
                <a:latin typeface="+mn-lt"/>
                <a:cs typeface="Gisha" pitchFamily="34" charset="-79"/>
              </a:rPr>
              <a:t>and diphthong-like vowels</a:t>
            </a:r>
            <a:endParaRPr lang="en-US" dirty="0">
              <a:latin typeface="+mn-lt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+mn-lt"/>
                <a:cs typeface="Gisha" pitchFamily="34" charset="-79"/>
              </a:rPr>
              <a:t>The word ‘new’: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>
                <a:latin typeface="+mn-lt"/>
                <a:cs typeface="Gisha" pitchFamily="34" charset="-79"/>
              </a:rPr>
              <a:t>n</a:t>
            </a:r>
            <a:r>
              <a:rPr lang="en-US" i="1" dirty="0" smtClean="0">
                <a:latin typeface="+mn-lt"/>
                <a:cs typeface="Gisha" pitchFamily="34" charset="-79"/>
              </a:rPr>
              <a:t>aw </a:t>
            </a:r>
            <a:r>
              <a:rPr lang="en-US" dirty="0" smtClean="0">
                <a:latin typeface="+mn-lt"/>
                <a:cs typeface="Gisha" pitchFamily="34" charset="-79"/>
              </a:rPr>
              <a:t> in Bakhtiari </a:t>
            </a:r>
            <a:r>
              <a:rPr lang="en-US" dirty="0">
                <a:latin typeface="+mn-lt"/>
                <a:cs typeface="Gisha" pitchFamily="34" charset="-79"/>
              </a:rPr>
              <a:t>of </a:t>
            </a:r>
            <a:r>
              <a:rPr lang="en-US" dirty="0" smtClean="0">
                <a:latin typeface="+mn-lt"/>
                <a:cs typeface="Gisha" pitchFamily="34" charset="-79"/>
              </a:rPr>
              <a:t>Dinaran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>
                <a:latin typeface="+mn-lt"/>
                <a:cs typeface="Gisha" pitchFamily="34" charset="-79"/>
              </a:rPr>
              <a:t>now</a:t>
            </a:r>
            <a:r>
              <a:rPr lang="en-US" dirty="0" smtClean="0">
                <a:latin typeface="+mn-lt"/>
                <a:cs typeface="Gisha" pitchFamily="34" charset="-79"/>
              </a:rPr>
              <a:t>  in Bakhtiari </a:t>
            </a:r>
            <a:r>
              <a:rPr lang="en-US" dirty="0">
                <a:latin typeface="+mn-lt"/>
                <a:cs typeface="Gisha" pitchFamily="34" charset="-79"/>
              </a:rPr>
              <a:t>of </a:t>
            </a:r>
            <a:r>
              <a:rPr lang="en-US" dirty="0" smtClean="0">
                <a:latin typeface="+mn-lt"/>
                <a:cs typeface="Gisha" pitchFamily="34" charset="-79"/>
              </a:rPr>
              <a:t>Ardal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>
                <a:latin typeface="+mn-lt"/>
                <a:cs typeface="Gisha" pitchFamily="34" charset="-79"/>
              </a:rPr>
              <a:t>n</a:t>
            </a:r>
            <a:r>
              <a:rPr lang="en-US" i="1" dirty="0" smtClean="0">
                <a:latin typeface="+mn-lt"/>
                <a:cs typeface="Gisha" pitchFamily="34" charset="-79"/>
              </a:rPr>
              <a:t>o </a:t>
            </a:r>
            <a:r>
              <a:rPr lang="en-US" dirty="0" smtClean="0">
                <a:latin typeface="+mn-lt"/>
                <a:cs typeface="Gisha" pitchFamily="34" charset="-79"/>
              </a:rPr>
              <a:t>in Urban </a:t>
            </a:r>
            <a:r>
              <a:rPr lang="en-US" dirty="0">
                <a:latin typeface="+mn-lt"/>
                <a:cs typeface="Gisha" pitchFamily="34" charset="-79"/>
              </a:rPr>
              <a:t>Charmahali of Shahr-e </a:t>
            </a:r>
            <a:r>
              <a:rPr lang="en-US" dirty="0" smtClean="0">
                <a:latin typeface="+mn-lt"/>
                <a:cs typeface="Gisha" pitchFamily="34" charset="-79"/>
              </a:rPr>
              <a:t>Kord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+mn-lt"/>
                <a:cs typeface="Gisha" pitchFamily="34" charset="-79"/>
              </a:rPr>
              <a:t>The word ‘fever’: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>
                <a:latin typeface="+mn-lt"/>
                <a:cs typeface="Gisha" pitchFamily="34" charset="-79"/>
              </a:rPr>
              <a:t>taw</a:t>
            </a:r>
            <a:r>
              <a:rPr lang="en-US" dirty="0" smtClean="0">
                <a:latin typeface="+mn-lt"/>
                <a:cs typeface="Gisha" pitchFamily="34" charset="-79"/>
              </a:rPr>
              <a:t>  in Bakhtiari of Dinaran</a:t>
            </a:r>
            <a:endParaRPr lang="en-US" dirty="0">
              <a:latin typeface="+mn-lt"/>
              <a:cs typeface="Gisha" pitchFamily="34" charset="-79"/>
            </a:endParaRPr>
          </a:p>
          <a:p>
            <a:pPr lvl="1">
              <a:buFont typeface="Wingdings" pitchFamily="2" charset="2"/>
              <a:buChar char="Ø"/>
            </a:pPr>
            <a:r>
              <a:rPr lang="en-US" i="1" dirty="0" smtClean="0">
                <a:latin typeface="+mn-lt"/>
                <a:cs typeface="Gisha" pitchFamily="34" charset="-79"/>
              </a:rPr>
              <a:t>tow  </a:t>
            </a:r>
            <a:r>
              <a:rPr lang="en-US" dirty="0" smtClean="0">
                <a:latin typeface="+mn-lt"/>
                <a:cs typeface="Gisha" pitchFamily="34" charset="-79"/>
              </a:rPr>
              <a:t>in Bakhtiari of Ardal</a:t>
            </a:r>
            <a:endParaRPr lang="en-US" dirty="0">
              <a:latin typeface="+mn-lt"/>
              <a:cs typeface="Gisha" pitchFamily="34" charset="-79"/>
            </a:endParaRPr>
          </a:p>
          <a:p>
            <a:pPr lvl="1">
              <a:buFont typeface="Wingdings" pitchFamily="2" charset="2"/>
              <a:buChar char="Ø"/>
            </a:pPr>
            <a:r>
              <a:rPr lang="en-US" i="1" dirty="0" smtClean="0">
                <a:latin typeface="+mn-lt"/>
                <a:cs typeface="Gisha" pitchFamily="34" charset="-79"/>
              </a:rPr>
              <a:t>tab </a:t>
            </a:r>
            <a:r>
              <a:rPr lang="en-US" dirty="0" smtClean="0">
                <a:latin typeface="+mn-lt"/>
                <a:cs typeface="Gisha" pitchFamily="34" charset="-79"/>
              </a:rPr>
              <a:t>in Urban Charmahali of Shahr-e Kord</a:t>
            </a:r>
            <a:endParaRPr lang="en-US" dirty="0">
              <a:latin typeface="+mn-lt"/>
              <a:cs typeface="Gisha" pitchFamily="34" charset="-79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1026" name="Picture 2" descr="C:\Users\Taheri\Desktop\IMG_4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04" y="2132856"/>
            <a:ext cx="313266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588310"/>
            <a:ext cx="7055380" cy="1400530"/>
          </a:xfrm>
        </p:spPr>
        <p:txBody>
          <a:bodyPr/>
          <a:lstStyle/>
          <a:p>
            <a:r>
              <a:rPr lang="en-CA" dirty="0">
                <a:latin typeface="+mn-lt"/>
                <a:cs typeface="Gisha" pitchFamily="34" charset="-79"/>
              </a:rPr>
              <a:t>Language contact </a:t>
            </a:r>
            <a:endParaRPr lang="en-US" dirty="0">
              <a:latin typeface="+mn-lt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84784"/>
            <a:ext cx="8313480" cy="41954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The impact of Bakhtiari </a:t>
            </a:r>
            <a:r>
              <a:rPr lang="en-CA" sz="2400" dirty="0">
                <a:latin typeface="+mn-lt"/>
                <a:cs typeface="Gisha" pitchFamily="34" charset="-79"/>
              </a:rPr>
              <a:t>and Persian on </a:t>
            </a:r>
            <a:r>
              <a:rPr lang="en-CA" sz="2400" dirty="0" smtClean="0">
                <a:latin typeface="+mn-lt"/>
                <a:cs typeface="Gisha" pitchFamily="34" charset="-79"/>
              </a:rPr>
              <a:t>Turkic of Boldaji 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 smtClean="0">
                <a:latin typeface="+mn-lt"/>
                <a:cs typeface="Gisha" pitchFamily="34" charset="-79"/>
              </a:rPr>
              <a:t>Only a </a:t>
            </a:r>
            <a:r>
              <a:rPr lang="en-CA" sz="2000" dirty="0">
                <a:latin typeface="+mn-lt"/>
                <a:cs typeface="Gisha" pitchFamily="34" charset="-79"/>
              </a:rPr>
              <a:t>vestige of the vowels </a:t>
            </a:r>
            <a:r>
              <a:rPr lang="en-CA" sz="2000" i="1" dirty="0">
                <a:latin typeface="+mn-lt"/>
                <a:cs typeface="Gisha" pitchFamily="34" charset="-79"/>
              </a:rPr>
              <a:t>ü</a:t>
            </a:r>
            <a:r>
              <a:rPr lang="en-CA" sz="2000" dirty="0">
                <a:latin typeface="+mn-lt"/>
                <a:cs typeface="Gisha" pitchFamily="34" charset="-79"/>
              </a:rPr>
              <a:t> [y], </a:t>
            </a:r>
            <a:r>
              <a:rPr lang="en-CA" sz="2000" i="1" dirty="0">
                <a:latin typeface="+mn-lt"/>
                <a:cs typeface="Gisha" pitchFamily="34" charset="-79"/>
              </a:rPr>
              <a:t>ö</a:t>
            </a:r>
            <a:r>
              <a:rPr lang="en-CA" sz="2000" dirty="0">
                <a:latin typeface="+mn-lt"/>
                <a:cs typeface="Gisha" pitchFamily="34" charset="-79"/>
              </a:rPr>
              <a:t> [œ] and </a:t>
            </a:r>
            <a:r>
              <a:rPr lang="en-CA" sz="2000" i="1" dirty="0">
                <a:latin typeface="+mn-lt"/>
                <a:cs typeface="Gisha" pitchFamily="34" charset="-79"/>
              </a:rPr>
              <a:t>ı</a:t>
            </a:r>
            <a:r>
              <a:rPr lang="en-CA" sz="2000" dirty="0">
                <a:latin typeface="+mn-lt"/>
                <a:cs typeface="Gisha" pitchFamily="34" charset="-79"/>
              </a:rPr>
              <a:t> [ɨ] </a:t>
            </a:r>
            <a:endParaRPr lang="en-CA" sz="2000" dirty="0" smtClean="0">
              <a:latin typeface="+mn-lt"/>
              <a:cs typeface="Gisha" pitchFamily="34" charset="-79"/>
            </a:endParaRPr>
          </a:p>
          <a:p>
            <a:pPr lvl="1">
              <a:buFont typeface="Wingdings" pitchFamily="2" charset="2"/>
              <a:buChar char="Ø"/>
            </a:pPr>
            <a:r>
              <a:rPr lang="en-CA" sz="2000" dirty="0">
                <a:latin typeface="+mn-lt"/>
                <a:cs typeface="Gisha" pitchFamily="34" charset="-79"/>
              </a:rPr>
              <a:t>S</a:t>
            </a:r>
            <a:r>
              <a:rPr lang="en-CA" sz="2000" dirty="0" smtClean="0">
                <a:latin typeface="+mn-lt"/>
                <a:cs typeface="Gisha" pitchFamily="34" charset="-79"/>
              </a:rPr>
              <a:t>impler </a:t>
            </a:r>
            <a:r>
              <a:rPr lang="en-CA" sz="2000" dirty="0">
                <a:latin typeface="+mn-lt"/>
                <a:cs typeface="Gisha" pitchFamily="34" charset="-79"/>
              </a:rPr>
              <a:t>Iranic-type six vowel </a:t>
            </a:r>
            <a:r>
              <a:rPr lang="en-CA" sz="2000" dirty="0" smtClean="0">
                <a:latin typeface="+mn-lt"/>
                <a:cs typeface="Gisha" pitchFamily="34" charset="-79"/>
              </a:rPr>
              <a:t>system</a:t>
            </a:r>
            <a:endParaRPr lang="en-US" sz="2000" dirty="0">
              <a:latin typeface="+mn-lt"/>
              <a:cs typeface="Gisha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4098" name="Picture 2" descr="C:\Users\Taheri\Desktop\IMG_44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62" y="2781116"/>
            <a:ext cx="4698618" cy="35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588310"/>
            <a:ext cx="7055380" cy="1400530"/>
          </a:xfrm>
        </p:spPr>
        <p:txBody>
          <a:bodyPr/>
          <a:lstStyle/>
          <a:p>
            <a:r>
              <a:rPr lang="en-CA" dirty="0" smtClean="0">
                <a:latin typeface="+mn-lt"/>
                <a:cs typeface="Gisha" pitchFamily="34" charset="-79"/>
              </a:rPr>
              <a:t>Conclusion</a:t>
            </a:r>
            <a:endParaRPr lang="en-US" dirty="0">
              <a:latin typeface="+mn-lt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62957"/>
            <a:ext cx="7704856" cy="41954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Gisha" pitchFamily="34" charset="-79"/>
              </a:rPr>
              <a:t>more </a:t>
            </a:r>
            <a:r>
              <a:rPr lang="en-CA" sz="2400" dirty="0">
                <a:latin typeface="+mn-lt"/>
                <a:cs typeface="Gisha" pitchFamily="34" charset="-79"/>
              </a:rPr>
              <a:t>investigation of the linguistic features at morphosyntax based on texts</a:t>
            </a:r>
            <a:endParaRPr lang="en-US" sz="2400" dirty="0">
              <a:latin typeface="+mn-lt"/>
              <a:cs typeface="Gisha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Charmahali types 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+mn-lt"/>
                <a:cs typeface="Gisha" pitchFamily="34" charset="-79"/>
              </a:rPr>
              <a:t>constant changes in administrative divisions </a:t>
            </a:r>
            <a:endParaRPr lang="en-US" sz="2400" dirty="0">
              <a:latin typeface="+mn-lt"/>
              <a:cs typeface="Gisha" pitchFamily="34" charset="-79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Gisha" pitchFamily="34" charset="-79"/>
              <a:cs typeface="Gisha" pitchFamily="34" charset="-79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Gisha" pitchFamily="34" charset="-79"/>
              <a:cs typeface="Gisha" pitchFamily="34" charset="-79"/>
            </a:endParaRPr>
          </a:p>
          <a:p>
            <a:pPr marL="0" indent="0">
              <a:buNone/>
            </a:pPr>
            <a:endParaRPr lang="en-US" sz="2200" dirty="0" smtClean="0">
              <a:latin typeface="Gisha" pitchFamily="34" charset="-79"/>
              <a:cs typeface="Gisha" pitchFamily="34" charset="-79"/>
            </a:endParaRP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7" name="Picture 2" descr="C:\Users\Taheri\Desktop\IMG_4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5724"/>
            <a:ext cx="4839050" cy="29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52395"/>
            <a:ext cx="7055380" cy="1400530"/>
          </a:xfrm>
        </p:spPr>
        <p:txBody>
          <a:bodyPr/>
          <a:lstStyle/>
          <a:p>
            <a:pPr marL="0" indent="0"/>
            <a:r>
              <a:rPr lang="en-US" sz="4400" dirty="0" smtClean="0">
                <a:latin typeface="Gisha" pitchFamily="34" charset="-79"/>
                <a:cs typeface="Gisha" pitchFamily="34" charset="-79"/>
              </a:rPr>
              <a:t/>
            </a:r>
            <a:br>
              <a:rPr lang="en-US" sz="4400" dirty="0" smtClean="0">
                <a:latin typeface="Gisha" pitchFamily="34" charset="-79"/>
                <a:cs typeface="Gisha" pitchFamily="34" charset="-79"/>
              </a:rPr>
            </a:br>
            <a:r>
              <a:rPr lang="en-US" sz="4400" dirty="0" smtClean="0">
                <a:latin typeface="+mn-lt"/>
                <a:cs typeface="Gisha" pitchFamily="34" charset="-79"/>
              </a:rPr>
              <a:t>Thank </a:t>
            </a:r>
            <a:r>
              <a:rPr lang="en-US" sz="4400" dirty="0">
                <a:latin typeface="+mn-lt"/>
                <a:cs typeface="Gisha" pitchFamily="34" charset="-79"/>
              </a:rPr>
              <a:t>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519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Gisha" pitchFamily="34" charset="-79"/>
              </a:rPr>
              <a:t>References</a:t>
            </a:r>
            <a:endParaRPr lang="en-US" dirty="0">
              <a:latin typeface="+mn-lt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22584"/>
            <a:ext cx="8352928" cy="564677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+mn-lt"/>
            </a:endParaRPr>
          </a:p>
          <a:p>
            <a:r>
              <a:rPr lang="de-DE" sz="2300" dirty="0" smtClean="0">
                <a:latin typeface="+mn-lt"/>
                <a:cs typeface="Gisha" pitchFamily="34" charset="-79"/>
              </a:rPr>
              <a:t>Anonby</a:t>
            </a:r>
            <a:r>
              <a:rPr lang="de-DE" sz="2300" dirty="0">
                <a:latin typeface="+mn-lt"/>
                <a:cs typeface="Gisha" pitchFamily="34" charset="-79"/>
              </a:rPr>
              <a:t>, Erik., &amp; Asadi, Ashraf. 2014. Bakhtiari Studies. Phonology, Text, Lexicon. Acta Universitatis Upsaliensis. </a:t>
            </a:r>
            <a:r>
              <a:rPr lang="de-DE" sz="2300" i="1" dirty="0">
                <a:latin typeface="+mn-lt"/>
                <a:cs typeface="Gisha" pitchFamily="34" charset="-79"/>
              </a:rPr>
              <a:t>Studia Iranica Upsaliensia</a:t>
            </a:r>
            <a:r>
              <a:rPr lang="de-DE" sz="2300" dirty="0">
                <a:latin typeface="+mn-lt"/>
                <a:cs typeface="Gisha" pitchFamily="34" charset="-79"/>
              </a:rPr>
              <a:t> 24. 222 pp. Uppsala. ISBN 978-91-554-9094-2.</a:t>
            </a:r>
            <a:endParaRPr lang="en-US" sz="2300" dirty="0">
              <a:latin typeface="+mn-lt"/>
              <a:cs typeface="Gisha" pitchFamily="34" charset="-79"/>
            </a:endParaRPr>
          </a:p>
          <a:p>
            <a:r>
              <a:rPr lang="de-DE" sz="2300" dirty="0">
                <a:latin typeface="+mn-lt"/>
                <a:cs typeface="Gisha" pitchFamily="34" charset="-79"/>
              </a:rPr>
              <a:t>Anonby, Erik. et al. (eds.) 2016. </a:t>
            </a:r>
            <a:r>
              <a:rPr lang="de-DE" sz="2300" i="1" dirty="0">
                <a:latin typeface="+mn-lt"/>
                <a:cs typeface="Gisha" pitchFamily="34" charset="-79"/>
              </a:rPr>
              <a:t>Atlas of the Languages of Iran</a:t>
            </a:r>
            <a:r>
              <a:rPr lang="de-DE" sz="2300" dirty="0">
                <a:latin typeface="+mn-lt"/>
                <a:cs typeface="Gisha" pitchFamily="34" charset="-79"/>
              </a:rPr>
              <a:t>. Ottawa: Geomatics and Cartographic Research Centre. Available at</a:t>
            </a:r>
            <a:r>
              <a:rPr lang="en-CA" sz="2300" u="sng" dirty="0">
                <a:latin typeface="+mn-lt"/>
                <a:cs typeface="Gisha" pitchFamily="34" charset="-79"/>
              </a:rPr>
              <a:t>: </a:t>
            </a:r>
            <a:r>
              <a:rPr lang="en-CA" sz="2300" u="sng" dirty="0">
                <a:latin typeface="+mn-lt"/>
                <a:cs typeface="Gisha" pitchFamily="34" charset="-79"/>
                <a:hlinkClick r:id="rId2"/>
              </a:rPr>
              <a:t>http://iranatlas.net</a:t>
            </a:r>
            <a:r>
              <a:rPr lang="en-CA" sz="2300" u="sng" dirty="0">
                <a:latin typeface="+mn-lt"/>
                <a:cs typeface="Gisha" pitchFamily="34" charset="-79"/>
              </a:rPr>
              <a:t>.</a:t>
            </a:r>
            <a:r>
              <a:rPr lang="en-CA" sz="2300" dirty="0">
                <a:latin typeface="+mn-lt"/>
                <a:cs typeface="Gisha" pitchFamily="34" charset="-79"/>
              </a:rPr>
              <a:t> </a:t>
            </a:r>
            <a:endParaRPr lang="en-US" sz="2300" dirty="0">
              <a:latin typeface="+mn-lt"/>
              <a:cs typeface="Gisha" pitchFamily="34" charset="-79"/>
            </a:endParaRPr>
          </a:p>
          <a:p>
            <a:r>
              <a:rPr lang="de-DE" sz="2300" dirty="0" smtClean="0">
                <a:latin typeface="+mn-lt"/>
                <a:cs typeface="Gisha" pitchFamily="34" charset="-79"/>
              </a:rPr>
              <a:t>Schreiber</a:t>
            </a:r>
            <a:r>
              <a:rPr lang="de-DE" sz="2300" dirty="0">
                <a:latin typeface="+mn-lt"/>
                <a:cs typeface="Gisha" pitchFamily="34" charset="-79"/>
              </a:rPr>
              <a:t>, Laurentia, Mortaza Taheri-Ardali, Geoffrey Haig and Erik Anonby. </a:t>
            </a:r>
            <a:r>
              <a:rPr lang="en-GB" sz="2300" dirty="0">
                <a:latin typeface="+mn-lt"/>
                <a:cs typeface="Gisha" pitchFamily="34" charset="-79"/>
              </a:rPr>
              <a:t>2017. Contact-induced change in Irano-Turkic morphosyntax. Conference on Language Contact and Language Change in Western Asia, Goethe University Frankfurt, 10-12 March, 2017.</a:t>
            </a:r>
            <a:endParaRPr lang="en-US" sz="2300" dirty="0">
              <a:latin typeface="+mn-lt"/>
              <a:cs typeface="Gisha" pitchFamily="34" charset="-79"/>
            </a:endParaRPr>
          </a:p>
          <a:p>
            <a:r>
              <a:rPr lang="en-CA" sz="2300" dirty="0">
                <a:latin typeface="+mn-lt"/>
                <a:cs typeface="Gisha" pitchFamily="34" charset="-79"/>
              </a:rPr>
              <a:t>ISC (Iran Statistics Center). (2011). </a:t>
            </a:r>
            <a:r>
              <a:rPr lang="en-CA" sz="2300" dirty="0" err="1">
                <a:latin typeface="+mn-lt"/>
                <a:cs typeface="Gisha" pitchFamily="34" charset="-79"/>
              </a:rPr>
              <a:t>Sarshomāri</a:t>
            </a:r>
            <a:r>
              <a:rPr lang="en-CA" sz="2300" dirty="0">
                <a:latin typeface="+mn-lt"/>
                <a:cs typeface="Gisha" pitchFamily="34" charset="-79"/>
              </a:rPr>
              <a:t>-ye </a:t>
            </a:r>
            <a:r>
              <a:rPr lang="en-CA" sz="2300" dirty="0" err="1">
                <a:latin typeface="+mn-lt"/>
                <a:cs typeface="Gisha" pitchFamily="34" charset="-79"/>
              </a:rPr>
              <a:t>omumi</a:t>
            </a:r>
            <a:r>
              <a:rPr lang="en-CA" sz="2300" dirty="0">
                <a:latin typeface="+mn-lt"/>
                <a:cs typeface="Gisha" pitchFamily="34" charset="-79"/>
              </a:rPr>
              <a:t>-ye </a:t>
            </a:r>
            <a:r>
              <a:rPr lang="en-CA" sz="2300" dirty="0" err="1">
                <a:latin typeface="+mn-lt"/>
                <a:cs typeface="Gisha" pitchFamily="34" charset="-79"/>
              </a:rPr>
              <a:t>nafus</a:t>
            </a:r>
            <a:r>
              <a:rPr lang="en-CA" sz="2300" dirty="0">
                <a:latin typeface="+mn-lt"/>
                <a:cs typeface="Gisha" pitchFamily="34" charset="-79"/>
              </a:rPr>
              <a:t> o </a:t>
            </a:r>
            <a:r>
              <a:rPr lang="en-CA" sz="2300" dirty="0" err="1">
                <a:latin typeface="+mn-lt"/>
                <a:cs typeface="Gisha" pitchFamily="34" charset="-79"/>
              </a:rPr>
              <a:t>maskan</a:t>
            </a:r>
            <a:r>
              <a:rPr lang="en-CA" sz="2300" dirty="0">
                <a:latin typeface="+mn-lt"/>
                <a:cs typeface="Gisha" pitchFamily="34" charset="-79"/>
              </a:rPr>
              <a:t> 1390 [Public census of population and settlement 2011]. Tehran: Ministry of the </a:t>
            </a:r>
            <a:r>
              <a:rPr lang="en-CA" sz="2300" dirty="0" err="1">
                <a:latin typeface="+mn-lt"/>
                <a:cs typeface="Gisha" pitchFamily="34" charset="-79"/>
              </a:rPr>
              <a:t>Interior,Iranian</a:t>
            </a:r>
            <a:r>
              <a:rPr lang="en-CA" sz="2300" dirty="0">
                <a:latin typeface="+mn-lt"/>
                <a:cs typeface="Gisha" pitchFamily="34" charset="-79"/>
              </a:rPr>
              <a:t> Statistics Center.</a:t>
            </a:r>
            <a:endParaRPr lang="en-US" sz="2300" dirty="0">
              <a:latin typeface="+mn-lt"/>
              <a:cs typeface="Gisha" pitchFamily="34" charset="-79"/>
            </a:endParaRPr>
          </a:p>
          <a:p>
            <a:r>
              <a:rPr lang="de-DE" sz="2300" dirty="0">
                <a:latin typeface="+mn-lt"/>
                <a:cs typeface="Gisha" pitchFamily="34" charset="-79"/>
              </a:rPr>
              <a:t>Taheri-Ardali, Mortaza. et al. </a:t>
            </a:r>
            <a:r>
              <a:rPr lang="en-CA" sz="2300" dirty="0">
                <a:latin typeface="+mn-lt"/>
                <a:cs typeface="Gisha" pitchFamily="34" charset="-79"/>
              </a:rPr>
              <a:t>2016. Chahar Mahal va Bakhtiari Province. In: Anonby, Erik et al. (eds.), </a:t>
            </a:r>
            <a:r>
              <a:rPr lang="en-CA" sz="2300" i="1" dirty="0">
                <a:latin typeface="+mn-lt"/>
                <a:cs typeface="Gisha" pitchFamily="34" charset="-79"/>
              </a:rPr>
              <a:t>Atlas of the Languages of Iran.</a:t>
            </a:r>
            <a:r>
              <a:rPr lang="en-CA" sz="2300" dirty="0">
                <a:latin typeface="+mn-lt"/>
                <a:cs typeface="Gisha" pitchFamily="34" charset="-79"/>
              </a:rPr>
              <a:t> Ottawa: Geomatics and Cartographic Research Centre. Available at: </a:t>
            </a:r>
            <a:r>
              <a:rPr lang="en-CA" sz="2300" u="sng" dirty="0">
                <a:latin typeface="+mn-lt"/>
                <a:cs typeface="Gisha" pitchFamily="34" charset="-79"/>
                <a:hlinkClick r:id="rId3"/>
              </a:rPr>
              <a:t>http://iranatlas.net/index.html?module=module.language-distribution.chahar_mahal_va_bakhtiari#</a:t>
            </a:r>
            <a:r>
              <a:rPr lang="en-CA" sz="2300" dirty="0">
                <a:latin typeface="+mn-lt"/>
                <a:cs typeface="Gisha" pitchFamily="34" charset="-79"/>
              </a:rPr>
              <a:t>. </a:t>
            </a:r>
            <a:endParaRPr lang="en-US" sz="2300" dirty="0">
              <a:latin typeface="+mn-lt"/>
              <a:cs typeface="Gisha" pitchFamily="34" charset="-79"/>
            </a:endParaRPr>
          </a:p>
          <a:p>
            <a:r>
              <a:rPr lang="en-CA" sz="2300" dirty="0">
                <a:latin typeface="+mn-lt"/>
                <a:cs typeface="Gisha" pitchFamily="34" charset="-79"/>
              </a:rPr>
              <a:t>Eidy, Reza. 1996/1375. </a:t>
            </a:r>
            <a:r>
              <a:rPr lang="en-CA" sz="2300" i="1" dirty="0">
                <a:latin typeface="+mn-lt"/>
                <a:cs typeface="Gisha" pitchFamily="34" charset="-79"/>
              </a:rPr>
              <a:t>Barresi-ye </a:t>
            </a:r>
            <a:r>
              <a:rPr lang="en-CA" sz="2300" i="1" dirty="0" err="1">
                <a:latin typeface="+mn-lt"/>
                <a:cs typeface="Gisha" pitchFamily="34" charset="-79"/>
              </a:rPr>
              <a:t>Guyesh</a:t>
            </a:r>
            <a:r>
              <a:rPr lang="en-CA" sz="2300" i="1" dirty="0">
                <a:latin typeface="+mn-lt"/>
                <a:cs typeface="Gisha" pitchFamily="34" charset="-79"/>
              </a:rPr>
              <a:t>-e Bakhtiari – </a:t>
            </a:r>
            <a:r>
              <a:rPr lang="en-CA" sz="2300" i="1" dirty="0" err="1">
                <a:latin typeface="+mn-lt"/>
                <a:cs typeface="Gisha" pitchFamily="34" charset="-79"/>
              </a:rPr>
              <a:t>Guneh</a:t>
            </a:r>
            <a:r>
              <a:rPr lang="en-CA" sz="2300" i="1" dirty="0">
                <a:latin typeface="+mn-lt"/>
                <a:cs typeface="Gisha" pitchFamily="34" charset="-79"/>
              </a:rPr>
              <a:t>-ye Ardal</a:t>
            </a:r>
            <a:r>
              <a:rPr lang="en-CA" sz="2300" dirty="0">
                <a:latin typeface="+mn-lt"/>
                <a:cs typeface="Gisha" pitchFamily="34" charset="-79"/>
              </a:rPr>
              <a:t> [The study of Bakhtiari Dialect – Ardal Variant] (MA thesis), Tehran: Tehran University. </a:t>
            </a:r>
            <a:endParaRPr lang="en-US" sz="2300" dirty="0">
              <a:latin typeface="+mn-lt"/>
              <a:cs typeface="Gisha" pitchFamily="34" charset="-79"/>
            </a:endParaRPr>
          </a:p>
          <a:p>
            <a:r>
              <a:rPr lang="en-CA" sz="2300" dirty="0">
                <a:latin typeface="+mn-lt"/>
                <a:cs typeface="Gisha" pitchFamily="34" charset="-79"/>
              </a:rPr>
              <a:t>Madadi, Zohrab. 1996/1375. </a:t>
            </a:r>
            <a:r>
              <a:rPr lang="en-CA" sz="2300" i="1" dirty="0">
                <a:latin typeface="+mn-lt"/>
                <a:cs typeface="Gisha" pitchFamily="34" charset="-79"/>
              </a:rPr>
              <a:t>Vazhehnameh-ye zaban-e Bakhtiari</a:t>
            </a:r>
            <a:r>
              <a:rPr lang="en-CA" sz="2300" dirty="0">
                <a:latin typeface="+mn-lt"/>
                <a:cs typeface="Gisha" pitchFamily="34" charset="-79"/>
              </a:rPr>
              <a:t> [Lexicon of the Bakhtiari language]. Tehran/Esfahan: Entesharat-e Ayat.</a:t>
            </a:r>
            <a:endParaRPr lang="en-US" sz="2300" dirty="0">
              <a:latin typeface="+mn-lt"/>
              <a:cs typeface="Gisha" pitchFamily="34" charset="-79"/>
            </a:endParaRPr>
          </a:p>
          <a:p>
            <a:r>
              <a:rPr lang="en-CA" sz="2300" dirty="0">
                <a:latin typeface="+mn-lt"/>
                <a:cs typeface="Gisha" pitchFamily="34" charset="-79"/>
              </a:rPr>
              <a:t>Windfuhr, Gernot. 1988. </a:t>
            </a:r>
            <a:r>
              <a:rPr lang="en-CA" sz="2300" dirty="0" err="1">
                <a:latin typeface="+mn-lt"/>
                <a:cs typeface="Gisha" pitchFamily="34" charset="-79"/>
              </a:rPr>
              <a:t>Baḵtīārī</a:t>
            </a:r>
            <a:r>
              <a:rPr lang="en-CA" sz="2300" dirty="0">
                <a:latin typeface="+mn-lt"/>
                <a:cs typeface="Gisha" pitchFamily="34" charset="-79"/>
              </a:rPr>
              <a:t> tribe: The </a:t>
            </a:r>
            <a:r>
              <a:rPr lang="en-CA" sz="2300" dirty="0" err="1">
                <a:latin typeface="+mn-lt"/>
                <a:cs typeface="Gisha" pitchFamily="34" charset="-79"/>
              </a:rPr>
              <a:t>Baḵtīārī</a:t>
            </a:r>
            <a:r>
              <a:rPr lang="en-CA" sz="2300" dirty="0">
                <a:latin typeface="+mn-lt"/>
                <a:cs typeface="Gisha" pitchFamily="34" charset="-79"/>
              </a:rPr>
              <a:t> dialect. </a:t>
            </a:r>
            <a:r>
              <a:rPr lang="en-CA" sz="2300" dirty="0" err="1">
                <a:latin typeface="+mn-lt"/>
                <a:cs typeface="Gisha" pitchFamily="34" charset="-79"/>
              </a:rPr>
              <a:t>Encyclopædia</a:t>
            </a:r>
            <a:r>
              <a:rPr lang="en-CA" sz="2300" dirty="0">
                <a:latin typeface="+mn-lt"/>
                <a:cs typeface="Gisha" pitchFamily="34" charset="-79"/>
              </a:rPr>
              <a:t> Iranica 3.5, 553–560. New York: Center for Iranian Studies, Columbia University. Online address: http://www.iranicaonline.org/articles/baktiari-tribe#pt2.</a:t>
            </a:r>
            <a:endParaRPr lang="en-US" sz="2300" dirty="0">
              <a:latin typeface="+mn-lt"/>
              <a:cs typeface="Gisha" pitchFamily="34" charset="-79"/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4625"/>
            <a:ext cx="8784976" cy="1636610"/>
          </a:xfrm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endParaRPr lang="fr-FR" sz="3200" i="1" cap="small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5" descr="C:\Users\Erik\Documents\Carleton\Recherches et carriere\Atlas\Atlas team and team meetings\Atlas project header 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 bwMode="auto">
          <a:xfrm>
            <a:off x="0" y="1955713"/>
            <a:ext cx="9144000" cy="276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7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heri\Desktop\IMG_4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70" y="3284984"/>
            <a:ext cx="4614915" cy="30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51520" y="1484784"/>
            <a:ext cx="8352928" cy="500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Questionnaires </a:t>
            </a:r>
            <a:r>
              <a:rPr lang="en-CA" sz="2400" dirty="0">
                <a:latin typeface="+mn-lt"/>
                <a:cs typeface="Gisha" pitchFamily="34" charset="-79"/>
              </a:rPr>
              <a:t>and </a:t>
            </a:r>
            <a:r>
              <a:rPr lang="en-CA" sz="2400" dirty="0" smtClean="0">
                <a:latin typeface="+mn-lt"/>
                <a:cs typeface="Gisha" pitchFamily="34" charset="-79"/>
              </a:rPr>
              <a:t>data </a:t>
            </a:r>
            <a:r>
              <a:rPr lang="en-CA" sz="2400" dirty="0">
                <a:latin typeface="+mn-lt"/>
                <a:cs typeface="Gisha" pitchFamily="34" charset="-79"/>
              </a:rPr>
              <a:t>c</a:t>
            </a:r>
            <a:r>
              <a:rPr lang="en-CA" sz="2400" dirty="0" smtClean="0">
                <a:latin typeface="+mn-lt"/>
                <a:cs typeface="Gisha" pitchFamily="34" charset="-79"/>
              </a:rPr>
              <a:t>ollection</a:t>
            </a:r>
            <a:endParaRPr lang="en-US" sz="2400" dirty="0">
              <a:latin typeface="+mn-lt"/>
              <a:cs typeface="Gisha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Research </a:t>
            </a:r>
            <a:r>
              <a:rPr lang="en-CA" sz="2400" dirty="0">
                <a:latin typeface="+mn-lt"/>
                <a:cs typeface="Gisha" pitchFamily="34" charset="-79"/>
              </a:rPr>
              <a:t>sites and how we chose </a:t>
            </a:r>
            <a:r>
              <a:rPr lang="en-CA" sz="2400" dirty="0" smtClean="0">
                <a:latin typeface="+mn-lt"/>
                <a:cs typeface="Gisha" pitchFamily="34" charset="-79"/>
              </a:rPr>
              <a:t>them</a:t>
            </a:r>
            <a:endParaRPr lang="en-US" sz="2400" dirty="0">
              <a:latin typeface="+mn-lt"/>
              <a:cs typeface="Gisha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Distinctive </a:t>
            </a:r>
            <a:r>
              <a:rPr lang="en-CA" sz="2400" dirty="0">
                <a:latin typeface="+mn-lt"/>
                <a:cs typeface="Gisha" pitchFamily="34" charset="-79"/>
              </a:rPr>
              <a:t>features of certain languages and isoglosses/boundaries between </a:t>
            </a:r>
            <a:r>
              <a:rPr lang="en-CA" sz="2400" dirty="0" smtClean="0">
                <a:latin typeface="+mn-lt"/>
                <a:cs typeface="Gisha" pitchFamily="34" charset="-79"/>
              </a:rPr>
              <a:t>them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Linguistic diversity</a:t>
            </a:r>
            <a:endParaRPr lang="en-US" sz="2400" dirty="0">
              <a:latin typeface="+mn-lt"/>
              <a:cs typeface="Gisha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Language contact</a:t>
            </a:r>
            <a:endParaRPr lang="en-US" sz="2400" dirty="0">
              <a:latin typeface="+mn-lt"/>
              <a:cs typeface="Gisha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Conclusion</a:t>
            </a:r>
            <a:endParaRPr lang="en-US" sz="2400" dirty="0">
              <a:latin typeface="+mn-lt"/>
              <a:cs typeface="Gisha" pitchFamily="34" charset="-79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sz="2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4710" y="683977"/>
            <a:ext cx="8352928" cy="833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tx1"/>
                </a:solidFill>
                <a:latin typeface="+mn-lt"/>
                <a:cs typeface="Gisha" panose="020B0502040204020203" pitchFamily="34" charset="-79"/>
              </a:rPr>
              <a:t>Structure of this paper</a:t>
            </a:r>
            <a:endParaRPr lang="en-CA" dirty="0">
              <a:solidFill>
                <a:schemeClr val="tx1"/>
              </a:solidFill>
              <a:latin typeface="+mn-lt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0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385114"/>
            <a:ext cx="8551786" cy="1400530"/>
          </a:xfrm>
        </p:spPr>
        <p:txBody>
          <a:bodyPr/>
          <a:lstStyle/>
          <a:p>
            <a:r>
              <a:rPr lang="en-CA" sz="4000" b="1" dirty="0"/>
              <a:t/>
            </a:r>
            <a:br>
              <a:rPr lang="en-CA" sz="4000" b="1" dirty="0"/>
            </a:br>
            <a:r>
              <a:rPr lang="en-CA" dirty="0" smtClean="0">
                <a:latin typeface="+mn-lt"/>
                <a:cs typeface="Gisha" pitchFamily="34" charset="-79"/>
              </a:rPr>
              <a:t>Research methodology</a:t>
            </a:r>
            <a:endParaRPr lang="en-US" dirty="0">
              <a:latin typeface="+mn-lt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92" y="1852025"/>
            <a:ext cx="7488716" cy="41954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Questionnaires </a:t>
            </a:r>
            <a:r>
              <a:rPr lang="en-CA" sz="2400" dirty="0">
                <a:latin typeface="+mn-lt"/>
                <a:cs typeface="Gisha" pitchFamily="34" charset="-79"/>
              </a:rPr>
              <a:t>and </a:t>
            </a:r>
            <a:r>
              <a:rPr lang="en-CA" sz="2400" dirty="0" smtClean="0">
                <a:latin typeface="+mn-lt"/>
                <a:cs typeface="Gisha" pitchFamily="34" charset="-79"/>
              </a:rPr>
              <a:t>data </a:t>
            </a:r>
            <a:r>
              <a:rPr lang="en-CA" sz="2400" dirty="0">
                <a:latin typeface="+mn-lt"/>
                <a:cs typeface="Gisha" pitchFamily="34" charset="-79"/>
              </a:rPr>
              <a:t>c</a:t>
            </a:r>
            <a:r>
              <a:rPr lang="en-CA" sz="2400" dirty="0" smtClean="0">
                <a:latin typeface="+mn-lt"/>
                <a:cs typeface="Gisha" pitchFamily="34" charset="-79"/>
              </a:rPr>
              <a:t>ollection</a:t>
            </a:r>
          </a:p>
          <a:p>
            <a:pPr lvl="1">
              <a:buFont typeface="Wingdings" pitchFamily="2" charset="2"/>
              <a:buChar char="Ø"/>
            </a:pPr>
            <a:r>
              <a:rPr lang="en-CA" sz="2300" dirty="0" smtClean="0">
                <a:latin typeface="+mn-lt"/>
                <a:cs typeface="Gisha" pitchFamily="34" charset="-79"/>
              </a:rPr>
              <a:t>a </a:t>
            </a:r>
            <a:r>
              <a:rPr lang="en-CA" sz="2300" dirty="0">
                <a:latin typeface="+mn-lt"/>
                <a:cs typeface="Gisha" pitchFamily="34" charset="-79"/>
              </a:rPr>
              <a:t>5-part standardized </a:t>
            </a:r>
            <a:r>
              <a:rPr lang="en-CA" sz="2300" dirty="0" smtClean="0">
                <a:latin typeface="+mn-lt"/>
                <a:cs typeface="Gisha" pitchFamily="34" charset="-79"/>
              </a:rPr>
              <a:t>questionnaire</a:t>
            </a:r>
          </a:p>
          <a:p>
            <a:pPr lvl="2">
              <a:buFont typeface="Wingdings" pitchFamily="2" charset="2"/>
              <a:buChar char="Ø"/>
            </a:pPr>
            <a:r>
              <a:rPr lang="en-CA" sz="2200" dirty="0">
                <a:latin typeface="+mn-lt"/>
                <a:cs typeface="Gisha" pitchFamily="34" charset="-79"/>
              </a:rPr>
              <a:t>S</a:t>
            </a:r>
            <a:r>
              <a:rPr lang="en-CA" sz="2200" dirty="0" smtClean="0">
                <a:latin typeface="+mn-lt"/>
                <a:cs typeface="Gisha" pitchFamily="34" charset="-79"/>
              </a:rPr>
              <a:t>ociolinguistic </a:t>
            </a:r>
            <a:r>
              <a:rPr lang="en-CA" sz="2200" dirty="0">
                <a:latin typeface="+mn-lt"/>
                <a:cs typeface="Gisha" pitchFamily="34" charset="-79"/>
              </a:rPr>
              <a:t>setting of each research </a:t>
            </a:r>
            <a:r>
              <a:rPr lang="en-CA" sz="2200" dirty="0" smtClean="0">
                <a:latin typeface="+mn-lt"/>
                <a:cs typeface="Gisha" pitchFamily="34" charset="-79"/>
              </a:rPr>
              <a:t>site; lexicon</a:t>
            </a:r>
            <a:r>
              <a:rPr lang="en-CA" sz="2200" dirty="0">
                <a:latin typeface="+mn-lt"/>
                <a:cs typeface="Gisha" pitchFamily="34" charset="-79"/>
              </a:rPr>
              <a:t>; </a:t>
            </a:r>
            <a:r>
              <a:rPr lang="en-CA" sz="2200" dirty="0" smtClean="0">
                <a:latin typeface="+mn-lt"/>
                <a:cs typeface="Gisha" pitchFamily="34" charset="-79"/>
              </a:rPr>
              <a:t>phonology</a:t>
            </a:r>
          </a:p>
          <a:p>
            <a:pPr lvl="2">
              <a:buFont typeface="Wingdings" pitchFamily="2" charset="2"/>
              <a:buChar char="Ø"/>
            </a:pPr>
            <a:r>
              <a:rPr lang="en-CA" sz="2200" dirty="0" smtClean="0">
                <a:latin typeface="+mn-lt"/>
                <a:cs typeface="Gisha" pitchFamily="34" charset="-79"/>
              </a:rPr>
              <a:t>Grammar</a:t>
            </a:r>
          </a:p>
          <a:p>
            <a:pPr lvl="2">
              <a:buFont typeface="Wingdings" pitchFamily="2" charset="2"/>
              <a:buChar char="Ø"/>
            </a:pPr>
            <a:r>
              <a:rPr lang="en-CA" sz="2200" dirty="0" smtClean="0">
                <a:latin typeface="+mn-lt"/>
                <a:cs typeface="Gisha" pitchFamily="34" charset="-79"/>
              </a:rPr>
              <a:t>Numerical system</a:t>
            </a:r>
          </a:p>
          <a:p>
            <a:pPr lvl="1">
              <a:buFont typeface="Wingdings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Recordings</a:t>
            </a:r>
            <a:endParaRPr lang="en-US" sz="2400" dirty="0">
              <a:latin typeface="+mn-lt"/>
              <a:cs typeface="Gisha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2050" name="Picture 2" descr="C:\Users\Taheri\Desktop\IMG_4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98" y="3314012"/>
            <a:ext cx="4593935" cy="304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isha" pitchFamily="34" charset="-79"/>
                <a:cs typeface="Gisha" pitchFamily="34" charset="-79"/>
              </a:rPr>
              <a:t/>
            </a:r>
            <a:br>
              <a:rPr lang="en-US" sz="4000" dirty="0" smtClean="0">
                <a:latin typeface="Gisha" pitchFamily="34" charset="-79"/>
                <a:cs typeface="Gisha" pitchFamily="34" charset="-79"/>
              </a:rPr>
            </a:br>
            <a:r>
              <a:rPr lang="en-US" dirty="0" smtClean="0">
                <a:latin typeface="+mn-lt"/>
                <a:cs typeface="Gisha" pitchFamily="34" charset="-79"/>
              </a:rPr>
              <a:t>Research </a:t>
            </a:r>
            <a:r>
              <a:rPr lang="en-US" dirty="0">
                <a:latin typeface="+mn-lt"/>
                <a:cs typeface="Gisha" pitchFamily="34" charset="-79"/>
              </a:rPr>
              <a:t>site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8064780" cy="41954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dirty="0">
                <a:latin typeface="+mn-lt"/>
                <a:cs typeface="Gisha" pitchFamily="34" charset="-79"/>
              </a:rPr>
              <a:t>language data for each dialect, from one site in each shahrestan 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covering </a:t>
            </a:r>
            <a:r>
              <a:rPr lang="en-CA" sz="2400" dirty="0">
                <a:latin typeface="+mn-lt"/>
                <a:cs typeface="Gisha" pitchFamily="34" charset="-79"/>
              </a:rPr>
              <a:t>most linguistic </a:t>
            </a:r>
            <a:r>
              <a:rPr lang="en-CA" sz="2400" dirty="0" smtClean="0">
                <a:latin typeface="+mn-lt"/>
                <a:cs typeface="Gisha" pitchFamily="34" charset="-79"/>
              </a:rPr>
              <a:t>diversity in each shahrestan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+mn-lt"/>
                <a:cs typeface="Gisha" pitchFamily="34" charset="-79"/>
              </a:rPr>
              <a:t>bilingual or </a:t>
            </a:r>
            <a:r>
              <a:rPr lang="en-CA" sz="2400" dirty="0" smtClean="0">
                <a:latin typeface="+mn-lt"/>
                <a:cs typeface="Gisha" pitchFamily="34" charset="-79"/>
              </a:rPr>
              <a:t>multilingual settlements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35 locations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 smtClean="0">
                <a:latin typeface="+mn-lt"/>
                <a:cs typeface="Gisha" pitchFamily="34" charset="-79"/>
              </a:rPr>
              <a:t>25 </a:t>
            </a:r>
            <a:r>
              <a:rPr lang="en-CA" sz="2000" dirty="0">
                <a:latin typeface="+mn-lt"/>
                <a:cs typeface="Gisha" pitchFamily="34" charset="-79"/>
              </a:rPr>
              <a:t>of these </a:t>
            </a:r>
            <a:r>
              <a:rPr lang="en-CA" sz="2000" dirty="0" smtClean="0">
                <a:latin typeface="+mn-lt"/>
                <a:cs typeface="Gisha" pitchFamily="34" charset="-79"/>
              </a:rPr>
              <a:t>35 sites done so far</a:t>
            </a:r>
            <a:endParaRPr lang="en-US" sz="2000" dirty="0">
              <a:latin typeface="+mn-lt"/>
              <a:cs typeface="Gisha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3074" name="Picture 2" descr="C:\Users\Taheri\Desktop\photo_2016-08-03_17-40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37" y="3887756"/>
            <a:ext cx="3886653" cy="24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8310"/>
            <a:ext cx="8640960" cy="1400530"/>
          </a:xfrm>
        </p:spPr>
        <p:txBody>
          <a:bodyPr/>
          <a:lstStyle/>
          <a:p>
            <a:r>
              <a:rPr lang="en-CA" dirty="0">
                <a:latin typeface="+mn-lt"/>
                <a:cs typeface="Gisha" pitchFamily="34" charset="-79"/>
              </a:rPr>
              <a:t>Distinctive features </a:t>
            </a:r>
            <a:r>
              <a:rPr lang="en-CA" dirty="0" smtClean="0">
                <a:latin typeface="+mn-lt"/>
                <a:cs typeface="Gisha" pitchFamily="34" charset="-79"/>
              </a:rPr>
              <a:t>and isoglosses/boundaries</a:t>
            </a:r>
            <a:endParaRPr lang="en-US" dirty="0">
              <a:latin typeface="+mn-lt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352928" cy="41954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Softened </a:t>
            </a:r>
            <a:r>
              <a:rPr lang="en-CA" sz="2400" i="1" dirty="0">
                <a:latin typeface="+mn-lt"/>
                <a:cs typeface="Gisha" pitchFamily="34" charset="-79"/>
              </a:rPr>
              <a:t>d</a:t>
            </a:r>
            <a:r>
              <a:rPr lang="en-CA" sz="2400" dirty="0">
                <a:latin typeface="+mn-lt"/>
                <a:cs typeface="Gisha" pitchFamily="34" charset="-79"/>
              </a:rPr>
              <a:t> [ð̞] (called “Zagros d” by Windfuhr 1998 </a:t>
            </a:r>
            <a:r>
              <a:rPr lang="en-CA" sz="2400" dirty="0" smtClean="0">
                <a:latin typeface="+mn-lt"/>
                <a:cs typeface="Gisha" pitchFamily="34" charset="-79"/>
              </a:rPr>
              <a:t>&amp; </a:t>
            </a:r>
            <a:r>
              <a:rPr lang="en-CA" sz="2400" dirty="0">
                <a:latin typeface="+mn-lt"/>
                <a:cs typeface="Gisha" pitchFamily="34" charset="-79"/>
              </a:rPr>
              <a:t>Anonby 2014</a:t>
            </a:r>
            <a:r>
              <a:rPr lang="en-CA" sz="2400" dirty="0" smtClean="0">
                <a:latin typeface="+mn-lt"/>
                <a:cs typeface="Gisha" pitchFamily="34" charset="-79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+mn-lt"/>
                <a:cs typeface="Gisha" pitchFamily="34" charset="-79"/>
              </a:rPr>
              <a:t>Bakhtiari of Sar Aqa </a:t>
            </a:r>
            <a:r>
              <a:rPr lang="en-CA" sz="2400" dirty="0" smtClean="0">
                <a:latin typeface="+mn-lt"/>
                <a:cs typeface="Gisha" pitchFamily="34" charset="-79"/>
              </a:rPr>
              <a:t>Seyyed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>
                <a:latin typeface="+mn-lt"/>
                <a:cs typeface="Gisha" pitchFamily="34" charset="-79"/>
              </a:rPr>
              <a:t>H</a:t>
            </a:r>
            <a:r>
              <a:rPr lang="en-CA" sz="2000" dirty="0" smtClean="0">
                <a:latin typeface="+mn-lt"/>
                <a:cs typeface="Gisha" pitchFamily="34" charset="-79"/>
              </a:rPr>
              <a:t>istorical </a:t>
            </a:r>
            <a:r>
              <a:rPr lang="en-CA" sz="2000" i="1" dirty="0">
                <a:latin typeface="+mn-lt"/>
                <a:cs typeface="Gisha" pitchFamily="34" charset="-79"/>
              </a:rPr>
              <a:t>d</a:t>
            </a:r>
            <a:r>
              <a:rPr lang="en-CA" sz="2000" dirty="0">
                <a:latin typeface="+mn-lt"/>
                <a:cs typeface="Gisha" pitchFamily="34" charset="-79"/>
              </a:rPr>
              <a:t> has shifted to </a:t>
            </a:r>
            <a:r>
              <a:rPr lang="en-CA" sz="2000" i="1" dirty="0">
                <a:latin typeface="+mn-lt"/>
                <a:cs typeface="Gisha" pitchFamily="34" charset="-79"/>
              </a:rPr>
              <a:t>r</a:t>
            </a:r>
            <a:r>
              <a:rPr lang="en-CA" sz="2000" dirty="0">
                <a:latin typeface="+mn-lt"/>
                <a:cs typeface="Gisha" pitchFamily="34" charset="-79"/>
              </a:rPr>
              <a:t> [ɾ</a:t>
            </a:r>
            <a:r>
              <a:rPr lang="en-CA" sz="2000" dirty="0" smtClean="0">
                <a:latin typeface="+mn-lt"/>
                <a:cs typeface="Gisha" pitchFamily="34" charset="-79"/>
              </a:rPr>
              <a:t>]</a:t>
            </a:r>
          </a:p>
          <a:p>
            <a:pPr lvl="2">
              <a:buFont typeface="Wingdings" pitchFamily="2" charset="2"/>
              <a:buChar char="Ø"/>
            </a:pPr>
            <a:r>
              <a:rPr lang="en-CA" sz="2000" i="1" dirty="0" smtClean="0">
                <a:latin typeface="+mn-lt"/>
                <a:cs typeface="Gisha" pitchFamily="34" charset="-79"/>
              </a:rPr>
              <a:t>xorā  </a:t>
            </a:r>
            <a:r>
              <a:rPr lang="en-CA" sz="2000" dirty="0" smtClean="0">
                <a:latin typeface="+mn-lt"/>
                <a:cs typeface="Gisha" pitchFamily="34" charset="-79"/>
              </a:rPr>
              <a:t>‘</a:t>
            </a:r>
            <a:r>
              <a:rPr lang="en-CA" sz="2000" dirty="0">
                <a:latin typeface="+mn-lt"/>
                <a:cs typeface="Gisha" pitchFamily="34" charset="-79"/>
              </a:rPr>
              <a:t>God’, </a:t>
            </a:r>
            <a:r>
              <a:rPr lang="en-CA" sz="2000" i="1" dirty="0" smtClean="0">
                <a:latin typeface="+mn-lt"/>
                <a:cs typeface="Gisha" pitchFamily="34" charset="-79"/>
              </a:rPr>
              <a:t>čameraʋn </a:t>
            </a:r>
            <a:r>
              <a:rPr lang="en-CA" sz="2000" dirty="0" smtClean="0">
                <a:latin typeface="+mn-lt"/>
                <a:cs typeface="Gisha" pitchFamily="34" charset="-79"/>
              </a:rPr>
              <a:t>‘</a:t>
            </a:r>
            <a:r>
              <a:rPr lang="en-CA" sz="2000" dirty="0">
                <a:latin typeface="+mn-lt"/>
                <a:cs typeface="Gisha" pitchFamily="34" charset="-79"/>
              </a:rPr>
              <a:t>suitcase’, </a:t>
            </a:r>
            <a:r>
              <a:rPr lang="en-CA" sz="2000" i="1" dirty="0" smtClean="0">
                <a:latin typeface="+mn-lt"/>
                <a:cs typeface="Gisha" pitchFamily="34" charset="-79"/>
              </a:rPr>
              <a:t>esbir</a:t>
            </a:r>
            <a:r>
              <a:rPr lang="en-CA" sz="2000" dirty="0" smtClean="0">
                <a:latin typeface="+mn-lt"/>
                <a:cs typeface="Gisha" pitchFamily="34" charset="-79"/>
              </a:rPr>
              <a:t>  ‘</a:t>
            </a:r>
            <a:r>
              <a:rPr lang="en-CA" sz="2000" dirty="0">
                <a:latin typeface="+mn-lt"/>
                <a:cs typeface="Gisha" pitchFamily="34" charset="-79"/>
              </a:rPr>
              <a:t>white’, </a:t>
            </a:r>
            <a:r>
              <a:rPr lang="en-CA" sz="2000" i="1" dirty="0" smtClean="0">
                <a:latin typeface="+mn-lt"/>
                <a:cs typeface="Gisha" pitchFamily="34" charset="-79"/>
              </a:rPr>
              <a:t>dir </a:t>
            </a:r>
            <a:r>
              <a:rPr lang="en-CA" sz="2000" dirty="0" smtClean="0">
                <a:latin typeface="+mn-lt"/>
                <a:cs typeface="Gisha" pitchFamily="34" charset="-79"/>
              </a:rPr>
              <a:t> </a:t>
            </a:r>
            <a:r>
              <a:rPr lang="en-CA" sz="2000" dirty="0">
                <a:latin typeface="+mn-lt"/>
                <a:cs typeface="Gisha" pitchFamily="34" charset="-79"/>
              </a:rPr>
              <a:t>‘he/she saw</a:t>
            </a:r>
            <a:r>
              <a:rPr lang="en-CA" sz="2000" dirty="0" smtClean="0">
                <a:latin typeface="+mn-lt"/>
                <a:cs typeface="Gisha" pitchFamily="34" charset="-79"/>
              </a:rPr>
              <a:t>’</a:t>
            </a:r>
          </a:p>
          <a:p>
            <a:pPr>
              <a:buFont typeface="Wingdings" pitchFamily="2" charset="2"/>
              <a:buChar char="Ø"/>
            </a:pPr>
            <a:r>
              <a:rPr lang="en-CA" sz="2400" i="1" dirty="0">
                <a:latin typeface="+mn-lt"/>
                <a:cs typeface="Gisha" pitchFamily="34" charset="-79"/>
              </a:rPr>
              <a:t>ɢ</a:t>
            </a:r>
            <a:r>
              <a:rPr lang="en-CA" sz="2400" dirty="0">
                <a:latin typeface="+mn-lt"/>
                <a:cs typeface="Gisha" pitchFamily="34" charset="-79"/>
              </a:rPr>
              <a:t> and </a:t>
            </a:r>
            <a:r>
              <a:rPr lang="en-CA" sz="2400" i="1" dirty="0">
                <a:latin typeface="+mn-lt"/>
                <a:cs typeface="Gisha" pitchFamily="34" charset="-79"/>
              </a:rPr>
              <a:t>q</a:t>
            </a:r>
            <a:r>
              <a:rPr lang="en-CA" sz="2400" dirty="0">
                <a:latin typeface="+mn-lt"/>
                <a:cs typeface="Gisha" pitchFamily="34" charset="-79"/>
              </a:rPr>
              <a:t> </a:t>
            </a:r>
            <a:endParaRPr lang="en-CA" sz="2400" dirty="0" smtClean="0">
              <a:latin typeface="+mn-lt"/>
              <a:cs typeface="Gisha" pitchFamily="34" charset="-79"/>
            </a:endParaRPr>
          </a:p>
          <a:p>
            <a:pPr lvl="1">
              <a:buFont typeface="Wingdings" pitchFamily="2" charset="2"/>
              <a:buChar char="Ø"/>
            </a:pPr>
            <a:r>
              <a:rPr lang="en-CA" sz="2000" i="1" dirty="0" err="1" smtClean="0">
                <a:latin typeface="+mn-lt"/>
                <a:cs typeface="Gisha" pitchFamily="34" charset="-79"/>
              </a:rPr>
              <a:t>ɢ</a:t>
            </a:r>
            <a:r>
              <a:rPr lang="en-CA" sz="2000" i="1" dirty="0" err="1">
                <a:latin typeface="+mn-lt"/>
                <a:cs typeface="Gisha" pitchFamily="34" charset="-79"/>
              </a:rPr>
              <a:t>ā</a:t>
            </a:r>
            <a:r>
              <a:rPr lang="en-CA" sz="2000" i="1" dirty="0" err="1" smtClean="0">
                <a:latin typeface="+mn-lt"/>
                <a:cs typeface="Gisha" pitchFamily="34" charset="-79"/>
              </a:rPr>
              <a:t>li</a:t>
            </a:r>
            <a:r>
              <a:rPr lang="en-CA" sz="2000" i="1" dirty="0" smtClean="0">
                <a:latin typeface="+mn-lt"/>
                <a:cs typeface="Gisha" pitchFamily="34" charset="-79"/>
              </a:rPr>
              <a:t>  </a:t>
            </a:r>
            <a:r>
              <a:rPr lang="en-CA" sz="2000" dirty="0" smtClean="0">
                <a:latin typeface="+mn-lt"/>
                <a:cs typeface="Gisha" pitchFamily="34" charset="-79"/>
              </a:rPr>
              <a:t>‘carpet</a:t>
            </a:r>
            <a:r>
              <a:rPr lang="en-CA" sz="2000" dirty="0">
                <a:latin typeface="+mn-lt"/>
                <a:cs typeface="Gisha" pitchFamily="34" charset="-79"/>
              </a:rPr>
              <a:t>’ vs </a:t>
            </a:r>
            <a:r>
              <a:rPr lang="en-CA" sz="2000" i="1" dirty="0" err="1" smtClean="0">
                <a:latin typeface="+mn-lt"/>
                <a:cs typeface="Gisha" pitchFamily="34" charset="-79"/>
              </a:rPr>
              <a:t>ɢ</a:t>
            </a:r>
            <a:r>
              <a:rPr lang="en-CA" sz="2000" i="1" dirty="0" err="1">
                <a:latin typeface="+mn-lt"/>
                <a:cs typeface="Gisha" pitchFamily="34" charset="-79"/>
              </a:rPr>
              <a:t>ā</a:t>
            </a:r>
            <a:r>
              <a:rPr lang="en-CA" sz="2000" i="1" dirty="0" err="1" smtClean="0">
                <a:latin typeface="+mn-lt"/>
                <a:cs typeface="Gisha" pitchFamily="34" charset="-79"/>
              </a:rPr>
              <a:t>šoɢ</a:t>
            </a:r>
            <a:r>
              <a:rPr lang="en-CA" sz="2000" i="1" dirty="0" smtClean="0">
                <a:latin typeface="+mn-lt"/>
                <a:cs typeface="Gisha" pitchFamily="34" charset="-79"/>
              </a:rPr>
              <a:t> </a:t>
            </a:r>
            <a:r>
              <a:rPr lang="en-CA" sz="2000" i="1" dirty="0">
                <a:latin typeface="+mn-lt"/>
                <a:cs typeface="Gisha" pitchFamily="34" charset="-79"/>
              </a:rPr>
              <a:t>‘spoon’</a:t>
            </a:r>
            <a:endParaRPr lang="en-US" sz="2000" dirty="0">
              <a:latin typeface="+mn-lt"/>
              <a:cs typeface="Gisha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016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848756" cy="41954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dirty="0" smtClean="0">
                <a:latin typeface="+mn-lt"/>
                <a:cs typeface="Gisha" pitchFamily="34" charset="-79"/>
              </a:rPr>
              <a:t>Absence of glottal stop 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i="1" dirty="0">
                <a:latin typeface="+mn-lt"/>
                <a:cs typeface="Gisha" pitchFamily="34" charset="-79"/>
              </a:rPr>
              <a:t>mehde </a:t>
            </a:r>
            <a:r>
              <a:rPr lang="en-CA" sz="2000" dirty="0">
                <a:latin typeface="+mn-lt"/>
                <a:cs typeface="Gisha" pitchFamily="34" charset="-79"/>
              </a:rPr>
              <a:t>‘stomach’ 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+mn-lt"/>
                <a:cs typeface="Gisha" pitchFamily="34" charset="-79"/>
              </a:rPr>
              <a:t>S</a:t>
            </a:r>
            <a:r>
              <a:rPr lang="en-CA" sz="2400" dirty="0" smtClean="0">
                <a:latin typeface="+mn-lt"/>
                <a:cs typeface="Gisha" pitchFamily="34" charset="-79"/>
              </a:rPr>
              <a:t>uperlative marker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i="1" dirty="0" smtClean="0">
                <a:latin typeface="+mn-lt"/>
                <a:cs typeface="Gisha" pitchFamily="34" charset="-79"/>
              </a:rPr>
              <a:t>huʋe gaftare </a:t>
            </a:r>
            <a:r>
              <a:rPr lang="en-CA" sz="2000" i="1" dirty="0">
                <a:latin typeface="+mn-lt"/>
                <a:cs typeface="Gisha" pitchFamily="34" charset="-79"/>
              </a:rPr>
              <a:t>~ </a:t>
            </a:r>
            <a:r>
              <a:rPr lang="en-CA" sz="2000" i="1" dirty="0" smtClean="0">
                <a:latin typeface="+mn-lt"/>
                <a:cs typeface="Gisha" pitchFamily="34" charset="-79"/>
              </a:rPr>
              <a:t>huʋe gaftartare</a:t>
            </a:r>
            <a:r>
              <a:rPr lang="en-CA" sz="2000" dirty="0" smtClean="0">
                <a:latin typeface="+mn-lt"/>
                <a:cs typeface="Gisha" pitchFamily="34" charset="-79"/>
              </a:rPr>
              <a:t> </a:t>
            </a:r>
            <a:r>
              <a:rPr lang="en-CA" sz="2000" dirty="0">
                <a:latin typeface="+mn-lt"/>
                <a:cs typeface="Gisha" pitchFamily="34" charset="-79"/>
              </a:rPr>
              <a:t>‘the biggest house</a:t>
            </a:r>
            <a:r>
              <a:rPr lang="en-CA" sz="2000" dirty="0" smtClean="0">
                <a:latin typeface="+mn-lt"/>
                <a:cs typeface="Gisha" pitchFamily="34" charset="-79"/>
              </a:rPr>
              <a:t>’.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+mn-lt"/>
                <a:cs typeface="Gisha" pitchFamily="34" charset="-79"/>
              </a:rPr>
              <a:t>Fronting of </a:t>
            </a:r>
            <a:r>
              <a:rPr lang="en-CA" sz="2400" i="1" dirty="0">
                <a:latin typeface="+mn-lt"/>
                <a:cs typeface="Gisha" pitchFamily="34" charset="-79"/>
              </a:rPr>
              <a:t>u</a:t>
            </a:r>
            <a:r>
              <a:rPr lang="en-CA" sz="2400" dirty="0">
                <a:latin typeface="+mn-lt"/>
                <a:cs typeface="Gisha" pitchFamily="34" charset="-79"/>
              </a:rPr>
              <a:t> </a:t>
            </a:r>
            <a:endParaRPr lang="en-CA" sz="2400" dirty="0" smtClean="0">
              <a:latin typeface="+mn-lt"/>
              <a:cs typeface="Gisha" pitchFamily="34" charset="-79"/>
            </a:endParaRPr>
          </a:p>
          <a:p>
            <a:pPr lvl="1">
              <a:buFont typeface="Wingdings" pitchFamily="2" charset="2"/>
              <a:buChar char="Ø"/>
            </a:pPr>
            <a:r>
              <a:rPr lang="en-CA" sz="2000" i="1" dirty="0" smtClean="0">
                <a:latin typeface="+mn-lt"/>
                <a:cs typeface="Gisha" pitchFamily="34" charset="-79"/>
              </a:rPr>
              <a:t>pul </a:t>
            </a:r>
            <a:r>
              <a:rPr lang="en-CA" sz="2000" dirty="0" smtClean="0">
                <a:latin typeface="+mn-lt"/>
                <a:cs typeface="Gisha" pitchFamily="34" charset="-79"/>
              </a:rPr>
              <a:t>&gt; </a:t>
            </a:r>
            <a:r>
              <a:rPr lang="en-CA" sz="2000" i="1" dirty="0" smtClean="0">
                <a:latin typeface="+mn-lt"/>
                <a:cs typeface="Gisha" pitchFamily="34" charset="-79"/>
              </a:rPr>
              <a:t>pil </a:t>
            </a:r>
            <a:r>
              <a:rPr lang="en-CA" sz="2000" dirty="0" smtClean="0">
                <a:latin typeface="+mn-lt"/>
                <a:cs typeface="Gisha" pitchFamily="34" charset="-79"/>
              </a:rPr>
              <a:t>‘</a:t>
            </a:r>
            <a:r>
              <a:rPr lang="en-CA" sz="2000" dirty="0">
                <a:latin typeface="+mn-lt"/>
                <a:cs typeface="Gisha" pitchFamily="34" charset="-79"/>
              </a:rPr>
              <a:t>money’; </a:t>
            </a:r>
            <a:r>
              <a:rPr lang="en-CA" sz="2000" i="1" dirty="0" err="1" smtClean="0">
                <a:latin typeface="+mn-lt"/>
                <a:cs typeface="Gisha" pitchFamily="34" charset="-79"/>
              </a:rPr>
              <a:t>pulaki</a:t>
            </a:r>
            <a:r>
              <a:rPr lang="en-CA" sz="2000" i="1" dirty="0" smtClean="0">
                <a:latin typeface="+mn-lt"/>
                <a:cs typeface="Gisha" pitchFamily="34" charset="-79"/>
              </a:rPr>
              <a:t> &gt; </a:t>
            </a:r>
            <a:r>
              <a:rPr lang="en-CA" sz="2000" i="1" dirty="0" err="1" smtClean="0">
                <a:latin typeface="+mn-lt"/>
                <a:cs typeface="Gisha" pitchFamily="34" charset="-79"/>
              </a:rPr>
              <a:t>pilaki</a:t>
            </a:r>
            <a:r>
              <a:rPr lang="en-CA" sz="2000" dirty="0" smtClean="0">
                <a:latin typeface="+mn-lt"/>
                <a:cs typeface="Gisha" pitchFamily="34" charset="-79"/>
              </a:rPr>
              <a:t>  ‘candy</a:t>
            </a:r>
            <a:r>
              <a:rPr lang="en-CA" sz="2000" dirty="0">
                <a:latin typeface="+mn-lt"/>
                <a:cs typeface="Gisha" pitchFamily="34" charset="-79"/>
              </a:rPr>
              <a:t>’ and </a:t>
            </a:r>
            <a:r>
              <a:rPr lang="en-CA" sz="2000" i="1" dirty="0" smtClean="0">
                <a:latin typeface="+mn-lt"/>
                <a:cs typeface="Gisha" pitchFamily="34" charset="-79"/>
              </a:rPr>
              <a:t>kuče </a:t>
            </a:r>
            <a:r>
              <a:rPr lang="en-CA" sz="2000" i="1" dirty="0">
                <a:latin typeface="+mn-lt"/>
                <a:cs typeface="Gisha" pitchFamily="34" charset="-79"/>
              </a:rPr>
              <a:t>&gt; </a:t>
            </a:r>
            <a:r>
              <a:rPr lang="en-CA" sz="2000" i="1" dirty="0" smtClean="0">
                <a:latin typeface="+mn-lt"/>
                <a:cs typeface="Gisha" pitchFamily="34" charset="-79"/>
              </a:rPr>
              <a:t>kiče</a:t>
            </a:r>
            <a:r>
              <a:rPr lang="en-CA" sz="2000" dirty="0" smtClean="0">
                <a:latin typeface="+mn-lt"/>
                <a:cs typeface="Gisha" pitchFamily="34" charset="-79"/>
              </a:rPr>
              <a:t> </a:t>
            </a:r>
            <a:r>
              <a:rPr lang="en-CA" sz="2000" dirty="0">
                <a:latin typeface="+mn-lt"/>
                <a:cs typeface="Gisha" pitchFamily="34" charset="-79"/>
              </a:rPr>
              <a:t>‘alley’, </a:t>
            </a:r>
            <a:r>
              <a:rPr lang="en-CA" sz="2000" i="1" dirty="0" smtClean="0">
                <a:latin typeface="+mn-lt"/>
                <a:cs typeface="Gisha" pitchFamily="34" charset="-79"/>
              </a:rPr>
              <a:t>bud </a:t>
            </a:r>
            <a:r>
              <a:rPr lang="en-CA" sz="2000" i="1" dirty="0">
                <a:latin typeface="+mn-lt"/>
                <a:cs typeface="Gisha" pitchFamily="34" charset="-79"/>
              </a:rPr>
              <a:t>&gt; </a:t>
            </a:r>
            <a:r>
              <a:rPr lang="en-CA" sz="2000" i="1" dirty="0" smtClean="0">
                <a:latin typeface="+mn-lt"/>
                <a:cs typeface="Gisha" pitchFamily="34" charset="-79"/>
              </a:rPr>
              <a:t>bid </a:t>
            </a:r>
            <a:r>
              <a:rPr lang="en-CA" sz="2000" dirty="0">
                <a:latin typeface="+mn-lt"/>
                <a:cs typeface="Gisha" pitchFamily="34" charset="-79"/>
              </a:rPr>
              <a:t>‘was’.</a:t>
            </a:r>
            <a:endParaRPr lang="en-US" sz="2000" dirty="0">
              <a:latin typeface="+mn-lt"/>
              <a:cs typeface="Gisha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4710" y="655914"/>
            <a:ext cx="7055380" cy="1400530"/>
          </a:xfrm>
        </p:spPr>
        <p:txBody>
          <a:bodyPr/>
          <a:lstStyle/>
          <a:p>
            <a:r>
              <a:rPr lang="en-CA" dirty="0">
                <a:latin typeface="+mn-lt"/>
                <a:cs typeface="Gisha" pitchFamily="34" charset="-79"/>
              </a:rPr>
              <a:t>Distinctive features and isoglosses/boundaries</a:t>
            </a:r>
            <a:r>
              <a:rPr lang="en-US" dirty="0">
                <a:latin typeface="Gisha" pitchFamily="34" charset="-79"/>
                <a:cs typeface="Gisha" pitchFamily="34" charset="-79"/>
              </a:rPr>
              <a:t/>
            </a:r>
            <a:br>
              <a:rPr lang="en-US" dirty="0">
                <a:latin typeface="Gisha" pitchFamily="34" charset="-79"/>
                <a:cs typeface="Gisha" pitchFamily="34" charset="-79"/>
              </a:rPr>
            </a:br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588310"/>
            <a:ext cx="864096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07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Gisha" pitchFamily="34" charset="-79"/>
                <a:cs typeface="Gisha" pitchFamily="34" charset="-79"/>
              </a:rPr>
              <a:t/>
            </a:r>
            <a:br>
              <a:rPr lang="en-CA" dirty="0" smtClean="0">
                <a:latin typeface="Gisha" pitchFamily="34" charset="-79"/>
                <a:cs typeface="Gisha" pitchFamily="34" charset="-79"/>
              </a:rPr>
            </a:br>
            <a:r>
              <a:rPr lang="en-CA" dirty="0" smtClean="0">
                <a:latin typeface="+mn-lt"/>
                <a:cs typeface="Gisha" pitchFamily="34" charset="-79"/>
              </a:rPr>
              <a:t>Linguistic </a:t>
            </a:r>
            <a:r>
              <a:rPr lang="en-CA" dirty="0">
                <a:latin typeface="+mn-lt"/>
                <a:cs typeface="Gisha" pitchFamily="34" charset="-79"/>
              </a:rPr>
              <a:t>diversity </a:t>
            </a:r>
            <a:endParaRPr lang="en-US" dirty="0">
              <a:latin typeface="+mn-lt"/>
              <a:cs typeface="Gisha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i="1" dirty="0">
                <a:latin typeface="+mn-lt"/>
                <a:cs typeface="Gisha" pitchFamily="34" charset="-79"/>
              </a:rPr>
              <a:t>u</a:t>
            </a:r>
            <a:r>
              <a:rPr lang="en-CA" sz="2400" dirty="0">
                <a:latin typeface="+mn-lt"/>
                <a:cs typeface="Gisha" pitchFamily="34" charset="-79"/>
              </a:rPr>
              <a:t> [u</a:t>
            </a:r>
            <a:r>
              <a:rPr lang="en-CA" sz="2400" dirty="0" smtClean="0">
                <a:latin typeface="+mn-lt"/>
                <a:cs typeface="Gisha" pitchFamily="34" charset="-79"/>
              </a:rPr>
              <a:t>] vs </a:t>
            </a:r>
            <a:r>
              <a:rPr lang="en-CA" sz="2400" i="1" dirty="0">
                <a:latin typeface="+mn-lt"/>
                <a:cs typeface="Gisha" pitchFamily="34" charset="-79"/>
              </a:rPr>
              <a:t>ü</a:t>
            </a:r>
            <a:r>
              <a:rPr lang="en-CA" sz="2400" dirty="0">
                <a:latin typeface="+mn-lt"/>
                <a:cs typeface="Gisha" pitchFamily="34" charset="-79"/>
              </a:rPr>
              <a:t> [y</a:t>
            </a:r>
            <a:r>
              <a:rPr lang="en-CA" sz="2400" dirty="0" smtClean="0">
                <a:latin typeface="+mn-lt"/>
                <a:cs typeface="Gisha" pitchFamily="34" charset="-79"/>
              </a:rPr>
              <a:t>]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i="1" dirty="0">
                <a:latin typeface="+mn-lt"/>
                <a:cs typeface="Gisha" pitchFamily="34" charset="-79"/>
              </a:rPr>
              <a:t>dü</a:t>
            </a:r>
            <a:r>
              <a:rPr lang="en-CA" sz="2000" dirty="0">
                <a:latin typeface="+mn-lt"/>
                <a:cs typeface="Gisha" pitchFamily="34" charset="-79"/>
              </a:rPr>
              <a:t> ‘smoke’ and </a:t>
            </a:r>
            <a:r>
              <a:rPr lang="en-CA" sz="2000" i="1" dirty="0">
                <a:latin typeface="+mn-lt"/>
                <a:cs typeface="Gisha" pitchFamily="34" charset="-79"/>
              </a:rPr>
              <a:t>du</a:t>
            </a:r>
            <a:r>
              <a:rPr lang="en-CA" sz="2000" dirty="0">
                <a:latin typeface="+mn-lt"/>
                <a:cs typeface="Gisha" pitchFamily="34" charset="-79"/>
              </a:rPr>
              <a:t> ‘yoghourt drink’</a:t>
            </a:r>
            <a:r>
              <a:rPr lang="en-CA" sz="2000" dirty="0" smtClean="0">
                <a:latin typeface="+mn-lt"/>
                <a:cs typeface="Gisha" pitchFamily="34" charset="-79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CA" sz="2400" dirty="0">
                <a:latin typeface="+mn-lt"/>
                <a:cs typeface="Gisha" pitchFamily="34" charset="-79"/>
              </a:rPr>
              <a:t>T</a:t>
            </a:r>
            <a:r>
              <a:rPr lang="en-CA" sz="2400" dirty="0" smtClean="0">
                <a:latin typeface="+mn-lt"/>
                <a:cs typeface="Gisha" pitchFamily="34" charset="-79"/>
              </a:rPr>
              <a:t>he </a:t>
            </a:r>
            <a:r>
              <a:rPr lang="en-CA" sz="2400" dirty="0">
                <a:latin typeface="+mn-lt"/>
                <a:cs typeface="Gisha" pitchFamily="34" charset="-79"/>
              </a:rPr>
              <a:t>plural marker </a:t>
            </a:r>
            <a:endParaRPr lang="en-CA" sz="2400" dirty="0" smtClean="0">
              <a:latin typeface="+mn-lt"/>
              <a:cs typeface="Gisha" pitchFamily="34" charset="-79"/>
            </a:endParaRPr>
          </a:p>
          <a:p>
            <a:pPr lvl="1">
              <a:buFont typeface="Wingdings" pitchFamily="2" charset="2"/>
              <a:buChar char="Ø"/>
            </a:pPr>
            <a:r>
              <a:rPr lang="en-CA" sz="2000" i="1" dirty="0">
                <a:latin typeface="+mn-lt"/>
                <a:cs typeface="Gisha" pitchFamily="34" charset="-79"/>
              </a:rPr>
              <a:t>-(h)ā</a:t>
            </a:r>
            <a:r>
              <a:rPr lang="en-CA" sz="2000" dirty="0">
                <a:latin typeface="+mn-lt"/>
                <a:cs typeface="Gisha" pitchFamily="34" charset="-79"/>
              </a:rPr>
              <a:t>, </a:t>
            </a:r>
            <a:r>
              <a:rPr lang="en-CA" sz="2000" i="1" dirty="0">
                <a:latin typeface="+mn-lt"/>
                <a:cs typeface="Gisha" pitchFamily="34" charset="-79"/>
              </a:rPr>
              <a:t>hune + ha &gt; </a:t>
            </a:r>
            <a:r>
              <a:rPr lang="en-CA" sz="2000" i="1" dirty="0" err="1" smtClean="0">
                <a:latin typeface="+mn-lt"/>
                <a:cs typeface="Gisha" pitchFamily="34" charset="-79"/>
              </a:rPr>
              <a:t>hunehā</a:t>
            </a:r>
            <a:r>
              <a:rPr lang="en-CA" sz="2000" dirty="0" smtClean="0">
                <a:latin typeface="+mn-lt"/>
                <a:cs typeface="Gisha" pitchFamily="34" charset="-79"/>
              </a:rPr>
              <a:t> </a:t>
            </a:r>
            <a:r>
              <a:rPr lang="en-CA" sz="2000" dirty="0">
                <a:latin typeface="+mn-lt"/>
                <a:cs typeface="Gisha" pitchFamily="34" charset="-79"/>
              </a:rPr>
              <a:t>‘house</a:t>
            </a:r>
            <a:r>
              <a:rPr lang="en-CA" sz="2000" dirty="0" smtClean="0">
                <a:latin typeface="+mn-lt"/>
                <a:cs typeface="Gisha" pitchFamily="34" charset="-79"/>
              </a:rPr>
              <a:t>’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i="1" dirty="0" smtClean="0">
                <a:latin typeface="+mn-lt"/>
                <a:cs typeface="Gisha" pitchFamily="34" charset="-79"/>
              </a:rPr>
              <a:t>-</a:t>
            </a:r>
            <a:r>
              <a:rPr lang="en-CA" sz="2000" i="1" dirty="0">
                <a:latin typeface="+mn-lt"/>
                <a:cs typeface="Gisha" pitchFamily="34" charset="-79"/>
              </a:rPr>
              <a:t>al/gal/yal</a:t>
            </a:r>
            <a:r>
              <a:rPr lang="en-CA" sz="2000" dirty="0">
                <a:latin typeface="+mn-lt"/>
                <a:cs typeface="Gisha" pitchFamily="34" charset="-79"/>
              </a:rPr>
              <a:t> </a:t>
            </a:r>
            <a:endParaRPr lang="en-CA" sz="2000" dirty="0" smtClean="0">
              <a:latin typeface="+mn-lt"/>
              <a:cs typeface="Gisha" pitchFamily="34" charset="-79"/>
            </a:endParaRPr>
          </a:p>
          <a:p>
            <a:pPr lvl="1">
              <a:buFont typeface="Wingdings" pitchFamily="2" charset="2"/>
              <a:buChar char="Ø"/>
            </a:pPr>
            <a:r>
              <a:rPr lang="en-CA" sz="2000" i="1" dirty="0">
                <a:latin typeface="+mn-lt"/>
                <a:cs typeface="Gisha" pitchFamily="34" charset="-79"/>
              </a:rPr>
              <a:t>bače</a:t>
            </a:r>
            <a:r>
              <a:rPr lang="en-CA" sz="2000" dirty="0">
                <a:latin typeface="+mn-lt"/>
                <a:cs typeface="Gisha" pitchFamily="34" charset="-79"/>
              </a:rPr>
              <a:t> + -</a:t>
            </a:r>
            <a:r>
              <a:rPr lang="en-CA" sz="2000" i="1" dirty="0">
                <a:latin typeface="+mn-lt"/>
                <a:cs typeface="Gisha" pitchFamily="34" charset="-79"/>
              </a:rPr>
              <a:t>yal</a:t>
            </a:r>
            <a:r>
              <a:rPr lang="en-CA" sz="2000" dirty="0">
                <a:latin typeface="+mn-lt"/>
                <a:cs typeface="Gisha" pitchFamily="34" charset="-79"/>
              </a:rPr>
              <a:t> &gt; </a:t>
            </a:r>
            <a:r>
              <a:rPr lang="en-CA" sz="2000" i="1" dirty="0">
                <a:latin typeface="+mn-lt"/>
                <a:cs typeface="Gisha" pitchFamily="34" charset="-79"/>
              </a:rPr>
              <a:t>bačiyal</a:t>
            </a:r>
            <a:r>
              <a:rPr lang="en-CA" sz="2000" dirty="0">
                <a:latin typeface="+mn-lt"/>
                <a:cs typeface="Gisha" pitchFamily="34" charset="-79"/>
              </a:rPr>
              <a:t> ‘children’, </a:t>
            </a:r>
            <a:r>
              <a:rPr lang="en-CA" sz="2000" i="1" dirty="0">
                <a:latin typeface="+mn-lt"/>
                <a:cs typeface="Gisha" pitchFamily="34" charset="-79"/>
              </a:rPr>
              <a:t>boz + yal &gt; bozyal</a:t>
            </a:r>
            <a:r>
              <a:rPr lang="en-CA" sz="2000" dirty="0">
                <a:latin typeface="+mn-lt"/>
                <a:cs typeface="Gisha" pitchFamily="34" charset="-79"/>
              </a:rPr>
              <a:t> ‘goats</a:t>
            </a:r>
            <a:r>
              <a:rPr lang="en-CA" sz="2000" dirty="0" smtClean="0">
                <a:latin typeface="+mn-lt"/>
                <a:cs typeface="Gisha" pitchFamily="34" charset="-79"/>
              </a:rPr>
              <a:t>’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i="1" dirty="0">
                <a:latin typeface="+mn-lt"/>
                <a:cs typeface="Gisha" pitchFamily="34" charset="-79"/>
              </a:rPr>
              <a:t>ɢand + -al &gt; ɢandal ‘sugar cubes’</a:t>
            </a:r>
            <a:r>
              <a:rPr lang="en-CA" sz="2000" dirty="0" smtClean="0">
                <a:latin typeface="+mn-lt"/>
                <a:cs typeface="Gisha" pitchFamily="34" charset="-79"/>
              </a:rPr>
              <a:t> </a:t>
            </a:r>
            <a:endParaRPr lang="en-US" sz="2000" dirty="0">
              <a:latin typeface="+mn-lt"/>
              <a:cs typeface="Gisha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34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2718"/>
            <a:ext cx="7055380" cy="1400530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+mn-lt"/>
                <a:cs typeface="Gisha" panose="020B0502040204020203" pitchFamily="34" charset="-79"/>
              </a:rPr>
              <a:t>Linguistic </a:t>
            </a:r>
            <a:r>
              <a:rPr lang="en-CA" dirty="0">
                <a:latin typeface="+mn-lt"/>
                <a:cs typeface="Gisha" pitchFamily="34" charset="-79"/>
              </a:rPr>
              <a:t>diversity </a:t>
            </a:r>
            <a:endParaRPr lang="en-US" dirty="0">
              <a:latin typeface="+mn-lt"/>
              <a:cs typeface="Gisha" panose="020B0502040204020203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52925"/>
            <a:ext cx="7200684" cy="41954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400" i="1" dirty="0">
                <a:latin typeface="+mn-lt"/>
                <a:cs typeface="Gisha" pitchFamily="34" charset="-79"/>
              </a:rPr>
              <a:t>s</a:t>
            </a:r>
            <a:r>
              <a:rPr lang="en-CA" sz="2400" dirty="0">
                <a:latin typeface="+mn-lt"/>
                <a:cs typeface="Gisha" pitchFamily="34" charset="-79"/>
              </a:rPr>
              <a:t> </a:t>
            </a:r>
            <a:r>
              <a:rPr lang="en-CA" sz="2400" dirty="0" smtClean="0">
                <a:latin typeface="+mn-lt"/>
                <a:cs typeface="Gisha" pitchFamily="34" charset="-79"/>
              </a:rPr>
              <a:t>VS </a:t>
            </a:r>
            <a:r>
              <a:rPr lang="en-CA" sz="2400" i="1" dirty="0">
                <a:latin typeface="+mn-lt"/>
                <a:cs typeface="Gisha" pitchFamily="34" charset="-79"/>
              </a:rPr>
              <a:t>š</a:t>
            </a:r>
            <a:r>
              <a:rPr lang="en-CA" sz="2400" dirty="0">
                <a:latin typeface="+mn-lt"/>
                <a:cs typeface="Gisha" pitchFamily="34" charset="-79"/>
              </a:rPr>
              <a:t> </a:t>
            </a:r>
            <a:endParaRPr lang="en-CA" sz="2400" dirty="0" smtClean="0">
              <a:latin typeface="+mn-lt"/>
              <a:cs typeface="Gisha" pitchFamily="34" charset="-79"/>
            </a:endParaRPr>
          </a:p>
          <a:p>
            <a:pPr marL="457207" lvl="1" indent="0">
              <a:buNone/>
            </a:pPr>
            <a:r>
              <a:rPr lang="en-CA" sz="2000" i="1" dirty="0" smtClean="0">
                <a:latin typeface="+mn-lt"/>
                <a:cs typeface="Gisha" pitchFamily="34" charset="-79"/>
              </a:rPr>
              <a:t>zeydes </a:t>
            </a:r>
            <a:r>
              <a:rPr lang="en-CA" sz="2000" dirty="0" smtClean="0">
                <a:latin typeface="+mn-lt"/>
                <a:cs typeface="Gisha" pitchFamily="34" charset="-79"/>
              </a:rPr>
              <a:t>vs </a:t>
            </a:r>
            <a:r>
              <a:rPr lang="en-CA" sz="2000" i="1" dirty="0" smtClean="0">
                <a:latin typeface="+mn-lt"/>
                <a:cs typeface="Gisha" pitchFamily="34" charset="-79"/>
              </a:rPr>
              <a:t>zeydeš, </a:t>
            </a:r>
            <a:r>
              <a:rPr lang="en-CA" sz="2000" dirty="0">
                <a:latin typeface="+mn-lt"/>
                <a:cs typeface="Gisha" pitchFamily="34" charset="-79"/>
              </a:rPr>
              <a:t>‘He hit him/her’</a:t>
            </a:r>
            <a:endParaRPr lang="en-US" sz="2000" dirty="0">
              <a:latin typeface="+mn-lt"/>
              <a:cs typeface="Gisha" pitchFamily="34" charset="-79"/>
            </a:endParaRPr>
          </a:p>
          <a:p>
            <a:pPr marL="457207" lvl="1" indent="0">
              <a:buNone/>
            </a:pPr>
            <a:r>
              <a:rPr lang="en-CA" sz="2000" i="1" dirty="0" smtClean="0">
                <a:latin typeface="+mn-lt"/>
                <a:cs typeface="Gisha" pitchFamily="34" charset="-79"/>
              </a:rPr>
              <a:t>zeydesun </a:t>
            </a:r>
            <a:r>
              <a:rPr lang="en-CA" sz="2000" dirty="0" smtClean="0">
                <a:latin typeface="+mn-lt"/>
                <a:cs typeface="Gisha" pitchFamily="34" charset="-79"/>
              </a:rPr>
              <a:t>vs</a:t>
            </a:r>
            <a:r>
              <a:rPr lang="en-CA" sz="2000" i="1" dirty="0" smtClean="0">
                <a:latin typeface="+mn-lt"/>
                <a:cs typeface="Gisha" pitchFamily="34" charset="-79"/>
              </a:rPr>
              <a:t> zeydešun, </a:t>
            </a:r>
            <a:r>
              <a:rPr lang="en-CA" sz="2000" dirty="0">
                <a:latin typeface="+mn-lt"/>
                <a:cs typeface="Gisha" pitchFamily="34" charset="-79"/>
              </a:rPr>
              <a:t>‘He </a:t>
            </a:r>
            <a:r>
              <a:rPr lang="en-CA" sz="2000" dirty="0" smtClean="0">
                <a:latin typeface="+mn-lt"/>
                <a:cs typeface="Gisha" pitchFamily="34" charset="-79"/>
              </a:rPr>
              <a:t>hit </a:t>
            </a:r>
            <a:r>
              <a:rPr lang="en-CA" sz="2000" dirty="0">
                <a:latin typeface="+mn-lt"/>
                <a:cs typeface="Gisha" pitchFamily="34" charset="-79"/>
              </a:rPr>
              <a:t>them’</a:t>
            </a:r>
            <a:endParaRPr lang="en-US" sz="2000" dirty="0">
              <a:latin typeface="+mn-lt"/>
              <a:cs typeface="Gisha" pitchFamily="34" charset="-79"/>
            </a:endParaRPr>
          </a:p>
          <a:p>
            <a:pPr marL="457207" lvl="1" indent="0">
              <a:buNone/>
            </a:pPr>
            <a:r>
              <a:rPr lang="en-CA" sz="2000" i="1" dirty="0" smtClean="0">
                <a:latin typeface="+mn-lt"/>
                <a:cs typeface="Gisha" pitchFamily="34" charset="-79"/>
              </a:rPr>
              <a:t>ketāves  </a:t>
            </a:r>
            <a:r>
              <a:rPr lang="en-CA" sz="2000" dirty="0" smtClean="0">
                <a:latin typeface="+mn-lt"/>
                <a:cs typeface="Gisha" pitchFamily="34" charset="-79"/>
              </a:rPr>
              <a:t>vs </a:t>
            </a:r>
            <a:r>
              <a:rPr lang="en-CA" sz="2000" i="1" dirty="0">
                <a:latin typeface="+mn-lt"/>
                <a:cs typeface="Gisha" pitchFamily="34" charset="-79"/>
              </a:rPr>
              <a:t>ketāveš</a:t>
            </a:r>
            <a:r>
              <a:rPr lang="en-CA" sz="2000" i="1" dirty="0" smtClean="0">
                <a:latin typeface="+mn-lt"/>
                <a:cs typeface="Gisha" pitchFamily="34" charset="-79"/>
              </a:rPr>
              <a:t>, </a:t>
            </a:r>
            <a:r>
              <a:rPr lang="en-CA" sz="2000" dirty="0">
                <a:latin typeface="+mn-lt"/>
                <a:cs typeface="Gisha" pitchFamily="34" charset="-79"/>
              </a:rPr>
              <a:t>‘his/her book’</a:t>
            </a:r>
            <a:endParaRPr lang="en-US" sz="2000" dirty="0">
              <a:latin typeface="+mn-lt"/>
              <a:cs typeface="Gisha" pitchFamily="34" charset="-79"/>
            </a:endParaRPr>
          </a:p>
          <a:p>
            <a:pPr marL="457207" lvl="1" indent="0">
              <a:buNone/>
            </a:pPr>
            <a:r>
              <a:rPr lang="en-CA" sz="2000" i="1" dirty="0" smtClean="0">
                <a:latin typeface="+mn-lt"/>
                <a:cs typeface="Gisha" pitchFamily="34" charset="-79"/>
              </a:rPr>
              <a:t>ketāvāsun  </a:t>
            </a:r>
            <a:r>
              <a:rPr lang="en-CA" sz="2000" dirty="0" smtClean="0">
                <a:latin typeface="+mn-lt"/>
                <a:cs typeface="Gisha" pitchFamily="34" charset="-79"/>
              </a:rPr>
              <a:t>vs </a:t>
            </a:r>
            <a:r>
              <a:rPr lang="en-CA" sz="2000" i="1" dirty="0" smtClean="0">
                <a:latin typeface="+mn-lt"/>
                <a:cs typeface="Gisha" pitchFamily="34" charset="-79"/>
              </a:rPr>
              <a:t>ketāvašun, </a:t>
            </a:r>
            <a:r>
              <a:rPr lang="en-CA" sz="2000" dirty="0">
                <a:latin typeface="+mn-lt"/>
                <a:cs typeface="Gisha" pitchFamily="34" charset="-79"/>
              </a:rPr>
              <a:t>‘their books’</a:t>
            </a:r>
            <a:endParaRPr lang="en-US" sz="2000" dirty="0">
              <a:latin typeface="+mn-lt"/>
              <a:cs typeface="Gisha" pitchFamily="34" charset="-79"/>
            </a:endParaRPr>
          </a:p>
          <a:p>
            <a:pPr marL="457207" lvl="1" indent="0">
              <a:buNone/>
            </a:pPr>
            <a:r>
              <a:rPr lang="en-CA" sz="2000" i="1" dirty="0" smtClean="0">
                <a:latin typeface="+mn-lt"/>
                <a:cs typeface="Gisha" pitchFamily="34" charset="-79"/>
              </a:rPr>
              <a:t>xos vs xoš  </a:t>
            </a:r>
            <a:r>
              <a:rPr lang="en-CA" sz="2000" dirty="0" smtClean="0">
                <a:latin typeface="+mn-lt"/>
                <a:cs typeface="Gisha" pitchFamily="34" charset="-79"/>
              </a:rPr>
              <a:t>‘himself herself</a:t>
            </a:r>
            <a:r>
              <a:rPr lang="en-CA" sz="2000" dirty="0">
                <a:latin typeface="+mn-lt"/>
                <a:cs typeface="Gisha" pitchFamily="34" charset="-79"/>
              </a:rPr>
              <a:t>’</a:t>
            </a:r>
            <a:endParaRPr lang="en-US" sz="2000" dirty="0">
              <a:latin typeface="+mn-lt"/>
              <a:cs typeface="Gisha" pitchFamily="34" charset="-79"/>
            </a:endParaRPr>
          </a:p>
          <a:p>
            <a:pPr marL="457207" lvl="1" indent="0">
              <a:buNone/>
            </a:pPr>
            <a:r>
              <a:rPr lang="en-CA" sz="2000" i="1" dirty="0" smtClean="0">
                <a:latin typeface="+mn-lt"/>
                <a:cs typeface="Gisha" pitchFamily="34" charset="-79"/>
              </a:rPr>
              <a:t>xosun </a:t>
            </a:r>
            <a:r>
              <a:rPr lang="en-CA" sz="2000" dirty="0" smtClean="0">
                <a:latin typeface="+mn-lt"/>
                <a:cs typeface="Gisha" pitchFamily="34" charset="-79"/>
              </a:rPr>
              <a:t>vs </a:t>
            </a:r>
            <a:r>
              <a:rPr lang="en-CA" sz="2000" i="1" dirty="0" smtClean="0">
                <a:latin typeface="+mn-lt"/>
                <a:cs typeface="Gisha" pitchFamily="34" charset="-79"/>
              </a:rPr>
              <a:t>xošun </a:t>
            </a:r>
            <a:r>
              <a:rPr lang="en-CA" sz="2000" dirty="0" smtClean="0">
                <a:latin typeface="+mn-lt"/>
                <a:cs typeface="Gisha" pitchFamily="34" charset="-79"/>
              </a:rPr>
              <a:t>‘</a:t>
            </a:r>
            <a:r>
              <a:rPr lang="en-CA" sz="2000" dirty="0">
                <a:latin typeface="+mn-lt"/>
                <a:cs typeface="Gisha" pitchFamily="34" charset="-79"/>
              </a:rPr>
              <a:t>themselves’</a:t>
            </a:r>
            <a:endParaRPr lang="en-US" sz="2000" dirty="0">
              <a:latin typeface="+mn-lt"/>
              <a:cs typeface="Gisha" pitchFamily="34" charset="-79"/>
            </a:endParaRP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4099" name="Picture 3" descr="C:\Users\Taheri\Desktop\IMG_4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74" y="3241443"/>
            <a:ext cx="37799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12" b="46076"/>
          <a:stretch/>
        </p:blipFill>
        <p:spPr>
          <a:xfrm>
            <a:off x="-799444" y="6381328"/>
            <a:ext cx="10628028" cy="576064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2326" b="20865"/>
          <a:stretch/>
        </p:blipFill>
        <p:spPr>
          <a:xfrm>
            <a:off x="-871452" y="44624"/>
            <a:ext cx="10628028" cy="432048"/>
          </a:xfrm>
          <a:prstGeom prst="rect">
            <a:avLst/>
          </a:prstGeom>
          <a:solidFill>
            <a:schemeClr val="bg1">
              <a:alpha val="23000"/>
            </a:schemeClr>
          </a:solidFill>
          <a:ln w="7302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362" t="12594" r="38378" b="6688"/>
          <a:stretch/>
        </p:blipFill>
        <p:spPr>
          <a:xfrm>
            <a:off x="-108520" y="12847"/>
            <a:ext cx="9505056" cy="69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36330</TotalTime>
  <Words>515</Words>
  <Application>Microsoft Office PowerPoint</Application>
  <PresentationFormat>On-screen Show (4:3)</PresentationFormat>
  <Paragraphs>89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Ion</vt:lpstr>
      <vt:lpstr>1_Ion</vt:lpstr>
      <vt:lpstr>NACIL 2017 Stony Brook   Salient Linguistic Features and Isoglosses in Chahar Mahal va Bakhtiari Province, Iran</vt:lpstr>
      <vt:lpstr>PowerPoint Presentation</vt:lpstr>
      <vt:lpstr> Research methodology</vt:lpstr>
      <vt:lpstr> Research site selection</vt:lpstr>
      <vt:lpstr>Distinctive features and isoglosses/boundaries</vt:lpstr>
      <vt:lpstr>Distinctive features and isoglosses/boundaries </vt:lpstr>
      <vt:lpstr> Linguistic diversity </vt:lpstr>
      <vt:lpstr> Linguistic diversity </vt:lpstr>
      <vt:lpstr>PowerPoint Presentation</vt:lpstr>
      <vt:lpstr>Diphthongs and diphthong-like vowels</vt:lpstr>
      <vt:lpstr>Language contact </vt:lpstr>
      <vt:lpstr>Conclusion</vt:lpstr>
      <vt:lpstr> Thank you!</vt:lpstr>
      <vt:lpstr>References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Taheri</cp:lastModifiedBy>
  <cp:revision>629</cp:revision>
  <dcterms:created xsi:type="dcterms:W3CDTF">2011-12-14T19:07:14Z</dcterms:created>
  <dcterms:modified xsi:type="dcterms:W3CDTF">2017-04-27T19:22:22Z</dcterms:modified>
</cp:coreProperties>
</file>