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969"/>
  </p:normalViewPr>
  <p:slideViewPr>
    <p:cSldViewPr snapToGrid="0" snapToObjects="1">
      <p:cViewPr varScale="1">
        <p:scale>
          <a:sx n="58" d="100"/>
          <a:sy n="5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6AC8-5477-924C-8ECB-3A32640FFD3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2681-6C64-474D-9507-24114E01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ronicle.com/article/NRC-Rankings-Overview-/124716/" TargetMode="External"/><Relationship Id="rId3" Type="http://schemas.openxmlformats.org/officeDocument/2006/relationships/hyperlink" Target="https://www.universities.com/programs/classics-and-classical-languages-literatures-and-linguistics-degre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tufts.edu/perseusupdates/2014/09/19/announcing-the-arethusa-annotation-frame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American Universities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21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Programs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58 </a:t>
            </a:r>
            <a:r>
              <a:rPr lang="en-US" sz="2800" dirty="0" smtClean="0"/>
              <a:t>Classics</a:t>
            </a:r>
            <a:r>
              <a:rPr lang="en-US" sz="2800" b="1" dirty="0" smtClean="0"/>
              <a:t> </a:t>
            </a:r>
            <a:r>
              <a:rPr lang="en-US" sz="2800" dirty="0" smtClean="0"/>
              <a:t>Ph.D. degree programs </a:t>
            </a:r>
          </a:p>
          <a:p>
            <a:r>
              <a:rPr lang="en-US" sz="2800" b="1" dirty="0" smtClean="0"/>
              <a:t>68  </a:t>
            </a:r>
            <a:r>
              <a:rPr lang="en-US" sz="2800" dirty="0"/>
              <a:t>T</a:t>
            </a:r>
            <a:r>
              <a:rPr lang="en-US" sz="2800" dirty="0" smtClean="0"/>
              <a:t>erminal M.A degree programs</a:t>
            </a:r>
          </a:p>
          <a:p>
            <a:r>
              <a:rPr lang="en-US" sz="2800" b="1" dirty="0" smtClean="0"/>
              <a:t>19 </a:t>
            </a:r>
            <a:r>
              <a:rPr lang="en-US" sz="2800" dirty="0" smtClean="0"/>
              <a:t>M.A.T/ML/Latin teaching credentials programs</a:t>
            </a:r>
          </a:p>
          <a:p>
            <a:endParaRPr lang="en-US" dirty="0"/>
          </a:p>
          <a:p>
            <a:r>
              <a:rPr lang="en-US" dirty="0"/>
              <a:t>Source: https://</a:t>
            </a:r>
            <a:r>
              <a:rPr lang="en-US" dirty="0" err="1"/>
              <a:t>classicalstudies.org</a:t>
            </a:r>
            <a:r>
              <a:rPr lang="en-US" dirty="0"/>
              <a:t>/education/graduate-programs-north-</a:t>
            </a:r>
            <a:r>
              <a:rPr lang="en-US" dirty="0" err="1"/>
              <a:t>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515740"/>
          </a:xfrm>
        </p:spPr>
        <p:txBody>
          <a:bodyPr>
            <a:normAutofit/>
          </a:bodyPr>
          <a:lstStyle/>
          <a:p>
            <a:r>
              <a:rPr lang="en-US" dirty="0" smtClean="0"/>
              <a:t>Issues Concerning Classics </a:t>
            </a:r>
            <a:r>
              <a:rPr lang="en-US" dirty="0" err="1" smtClean="0"/>
              <a:t>Ph.D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citation:</a:t>
            </a:r>
            <a:br>
              <a:rPr lang="en-US" sz="2200" dirty="0" smtClean="0"/>
            </a:br>
            <a:r>
              <a:rPr lang="en-US" sz="2200" dirty="0" smtClean="0"/>
              <a:t>https</a:t>
            </a:r>
            <a:r>
              <a:rPr lang="en-US" sz="2200" dirty="0"/>
              <a:t>://</a:t>
            </a:r>
            <a:r>
              <a:rPr lang="en-US" sz="2200" dirty="0" err="1"/>
              <a:t>eidolon.pub</a:t>
            </a:r>
            <a:r>
              <a:rPr lang="en-US" sz="2200" dirty="0"/>
              <a:t>/ne-plus-ultra-classics-beyond-the-tenure-track-1504c555f20b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183" y="2705115"/>
            <a:ext cx="8465634" cy="23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Rankings of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http://www.chronicle.com/article/NRC-Rankings-Overview-/124716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https://www.universities.com/programs/classics-and-classical-languages-literatures-and-linguistics-degrees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2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University Programs in Latin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13 University and College programs</a:t>
            </a:r>
          </a:p>
          <a:p>
            <a:r>
              <a:rPr lang="en-US" sz="3200" dirty="0" smtClean="0"/>
              <a:t>Student enrollment in Beginning Latin courses: 10-80 </a:t>
            </a:r>
            <a:r>
              <a:rPr lang="en-US" sz="3200" dirty="0" smtClean="0"/>
              <a:t>students</a:t>
            </a:r>
          </a:p>
          <a:p>
            <a:r>
              <a:rPr lang="en-US" sz="3200" dirty="0"/>
              <a:t>https://</a:t>
            </a:r>
            <a:r>
              <a:rPr lang="en-US" sz="3200" dirty="0" err="1"/>
              <a:t>www.surveymonkey.com</a:t>
            </a:r>
            <a:r>
              <a:rPr lang="en-US" sz="3200" dirty="0"/>
              <a:t>/r/CCHVXRH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1289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Various textbooks and pedagogies – grammar/translation, reading, CI </a:t>
            </a:r>
            <a:r>
              <a:rPr lang="en-US" sz="3200" dirty="0" smtClean="0"/>
              <a:t>(active Latin)  </a:t>
            </a:r>
            <a:endParaRPr lang="en-US" sz="3200" dirty="0"/>
          </a:p>
          <a:p>
            <a:r>
              <a:rPr lang="en-US" sz="3200" dirty="0"/>
              <a:t>Large </a:t>
            </a:r>
            <a:r>
              <a:rPr lang="en-US" sz="3200" dirty="0" smtClean="0"/>
              <a:t>programs in Introductory Latin: </a:t>
            </a:r>
            <a:r>
              <a:rPr lang="en-US" sz="3200" dirty="0"/>
              <a:t>UMASS Boston, Cornell, Wake Forest, University of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Facing University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Budget Cuts/Institutional Support</a:t>
            </a:r>
          </a:p>
          <a:p>
            <a:r>
              <a:rPr lang="en-US" sz="3200" dirty="0" smtClean="0"/>
              <a:t>Enrollment</a:t>
            </a:r>
          </a:p>
          <a:p>
            <a:r>
              <a:rPr lang="en-US" sz="3200" dirty="0" smtClean="0"/>
              <a:t>Disagreements about pedagogy and curriculum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5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4297"/>
          </a:xfrm>
        </p:spPr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0176"/>
            <a:ext cx="9601196" cy="33556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Online Teaching</a:t>
            </a:r>
          </a:p>
          <a:p>
            <a:r>
              <a:rPr lang="en-US" sz="3200" dirty="0" smtClean="0"/>
              <a:t>Active/Spoken Latin Movement</a:t>
            </a:r>
          </a:p>
          <a:p>
            <a:r>
              <a:rPr lang="en-US" sz="3200" dirty="0" smtClean="0"/>
              <a:t>Immersion Programs</a:t>
            </a:r>
          </a:p>
        </p:txBody>
      </p:sp>
    </p:spTree>
    <p:extLst>
      <p:ext uri="{BB962C8B-B14F-4D97-AF65-F5344CB8AC3E}">
        <p14:creationId xmlns:p14="http://schemas.microsoft.com/office/powerpoint/2010/main" val="192276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Applied Linguistics</a:t>
            </a:r>
          </a:p>
          <a:p>
            <a:r>
              <a:rPr lang="en-US" sz="3600" dirty="0"/>
              <a:t>Second Language Acquisition Research</a:t>
            </a:r>
          </a:p>
          <a:p>
            <a:r>
              <a:rPr lang="en-US" sz="3600" dirty="0"/>
              <a:t>Perseus Project </a:t>
            </a:r>
            <a:r>
              <a:rPr lang="en-US" sz="3600" dirty="0">
                <a:hlinkClick r:id="rId2"/>
              </a:rPr>
              <a:t>http://sites.tufts.edu/perseusupdates/2014/09/19/announcing-the-arethusa-annotation-framework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609</TotalTime>
  <Words>136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Garamond</vt:lpstr>
      <vt:lpstr>Arial</vt:lpstr>
      <vt:lpstr>Organic</vt:lpstr>
      <vt:lpstr>Latin Teaching</vt:lpstr>
      <vt:lpstr>Graduate Programs in North America</vt:lpstr>
      <vt:lpstr>Issues Concerning Classics Ph.D citation: https://eidolon.pub/ne-plus-ultra-classics-beyond-the-tenure-track-1504c555f20b</vt:lpstr>
      <vt:lpstr>Rankings of Programs</vt:lpstr>
      <vt:lpstr>Survey of University Programs in Latin</vt:lpstr>
      <vt:lpstr>Findings</vt:lpstr>
      <vt:lpstr>Issues Facing University Programs</vt:lpstr>
      <vt:lpstr>Trends</vt:lpstr>
      <vt:lpstr>Linguistics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Teaching</dc:title>
  <dc:creator>Microsoft Office User</dc:creator>
  <cp:lastModifiedBy>Microsoft Office User</cp:lastModifiedBy>
  <cp:revision>16</cp:revision>
  <cp:lastPrinted>2017-10-12T17:54:48Z</cp:lastPrinted>
  <dcterms:created xsi:type="dcterms:W3CDTF">2017-10-10T17:17:34Z</dcterms:created>
  <dcterms:modified xsi:type="dcterms:W3CDTF">2017-10-14T14:19:38Z</dcterms:modified>
</cp:coreProperties>
</file>